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5" r:id="rId1"/>
  </p:sldMasterIdLst>
  <p:notesMasterIdLst>
    <p:notesMasterId r:id="rId45"/>
  </p:notesMasterIdLst>
  <p:sldIdLst>
    <p:sldId id="261" r:id="rId2"/>
    <p:sldId id="263" r:id="rId3"/>
    <p:sldId id="298" r:id="rId4"/>
    <p:sldId id="256" r:id="rId5"/>
    <p:sldId id="257" r:id="rId6"/>
    <p:sldId id="265" r:id="rId7"/>
    <p:sldId id="268" r:id="rId8"/>
    <p:sldId id="267" r:id="rId9"/>
    <p:sldId id="276" r:id="rId10"/>
    <p:sldId id="299" r:id="rId11"/>
    <p:sldId id="296" r:id="rId12"/>
    <p:sldId id="297" r:id="rId13"/>
    <p:sldId id="301" r:id="rId14"/>
    <p:sldId id="280" r:id="rId15"/>
    <p:sldId id="284" r:id="rId16"/>
    <p:sldId id="302" r:id="rId17"/>
    <p:sldId id="285" r:id="rId18"/>
    <p:sldId id="289" r:id="rId19"/>
    <p:sldId id="290" r:id="rId20"/>
    <p:sldId id="291" r:id="rId21"/>
    <p:sldId id="303" r:id="rId22"/>
    <p:sldId id="292" r:id="rId23"/>
    <p:sldId id="304" r:id="rId24"/>
    <p:sldId id="293" r:id="rId25"/>
    <p:sldId id="305" r:id="rId26"/>
    <p:sldId id="294" r:id="rId27"/>
    <p:sldId id="306" r:id="rId28"/>
    <p:sldId id="281" r:id="rId29"/>
    <p:sldId id="283" r:id="rId30"/>
    <p:sldId id="282" r:id="rId31"/>
    <p:sldId id="307" r:id="rId32"/>
    <p:sldId id="287" r:id="rId33"/>
    <p:sldId id="286" r:id="rId34"/>
    <p:sldId id="288" r:id="rId35"/>
    <p:sldId id="277" r:id="rId36"/>
    <p:sldId id="272" r:id="rId37"/>
    <p:sldId id="278" r:id="rId38"/>
    <p:sldId id="279" r:id="rId39"/>
    <p:sldId id="311" r:id="rId40"/>
    <p:sldId id="308" r:id="rId41"/>
    <p:sldId id="309" r:id="rId42"/>
    <p:sldId id="310" r:id="rId43"/>
    <p:sldId id="266" r:id="rId44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ADAD"/>
    <a:srgbClr val="D2D2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453" autoAdjust="0"/>
    <p:restoredTop sz="94660"/>
  </p:normalViewPr>
  <p:slideViewPr>
    <p:cSldViewPr snapToGrid="0">
      <p:cViewPr varScale="1">
        <p:scale>
          <a:sx n="86" d="100"/>
          <a:sy n="86" d="100"/>
        </p:scale>
        <p:origin x="12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1800" dirty="0">
                <a:cs typeface="B Roya" panose="00000400000000000000" pitchFamily="2" charset="-78"/>
              </a:rPr>
              <a:t>نمودار درصد نیروی انسانی شرکت نصب نیرو</a:t>
            </a:r>
          </a:p>
          <a:p>
            <a:pPr>
              <a:defRPr/>
            </a:pPr>
            <a:r>
              <a:rPr lang="fa-IR" sz="1800" dirty="0">
                <a:cs typeface="B Roya" panose="00000400000000000000" pitchFamily="2" charset="-78"/>
              </a:rPr>
              <a:t>(به تفکیک مدرک تحصیلی)</a:t>
            </a:r>
            <a:endParaRPr lang="en-US" sz="1800" dirty="0">
              <a:cs typeface="B Roya" panose="00000400000000000000" pitchFamily="2" charset="-78"/>
            </a:endParaRPr>
          </a:p>
        </c:rich>
      </c:tx>
      <c:layout>
        <c:manualLayout>
          <c:xMode val="edge"/>
          <c:yMode val="edge"/>
          <c:x val="0.1409193789937139"/>
          <c:y val="7.322488746718573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43861216"/>
        <c:axId val="1650932048"/>
        <c:axId val="0"/>
      </c:bar3DChart>
      <c:catAx>
        <c:axId val="164386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0932048"/>
        <c:crosses val="autoZero"/>
        <c:auto val="1"/>
        <c:lblAlgn val="ctr"/>
        <c:lblOffset val="100"/>
        <c:noMultiLvlLbl val="0"/>
      </c:catAx>
      <c:valAx>
        <c:axId val="165093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3861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dLbls>
            <c:dLbl>
              <c:idx val="4"/>
              <c:layout>
                <c:manualLayout>
                  <c:x val="2.4999999999999901E-2"/>
                  <c:y val="-2.546296296296297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4597331583552051E-2"/>
                      <c:h val="9.150481189851267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88AC-4ACA-B8D2-13CC6803A8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Sheet1!$I$8:$I$12</c:f>
              <c:strCache>
                <c:ptCount val="5"/>
                <c:pt idx="0">
                  <c:v>زیر دیپلم</c:v>
                </c:pt>
                <c:pt idx="1">
                  <c:v>دیپلم</c:v>
                </c:pt>
                <c:pt idx="2">
                  <c:v>کارشناسی</c:v>
                </c:pt>
                <c:pt idx="3">
                  <c:v>کارشناسی ارشد</c:v>
                </c:pt>
                <c:pt idx="4">
                  <c:v>دکترا</c:v>
                </c:pt>
              </c:strCache>
            </c:strRef>
          </c:cat>
          <c:val>
            <c:numRef>
              <c:f>Sheet1!$J$8:$J$12</c:f>
              <c:numCache>
                <c:formatCode>General</c:formatCode>
                <c:ptCount val="5"/>
                <c:pt idx="0">
                  <c:v>920</c:v>
                </c:pt>
                <c:pt idx="1">
                  <c:v>970</c:v>
                </c:pt>
                <c:pt idx="2">
                  <c:v>751</c:v>
                </c:pt>
                <c:pt idx="3">
                  <c:v>175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AC-4ACA-B8D2-13CC6803A85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619279887"/>
        <c:axId val="612237087"/>
        <c:axId val="0"/>
      </c:bar3DChart>
      <c:catAx>
        <c:axId val="61927988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2237087"/>
        <c:crosses val="autoZero"/>
        <c:auto val="1"/>
        <c:lblAlgn val="ctr"/>
        <c:lblOffset val="100"/>
        <c:noMultiLvlLbl val="0"/>
      </c:catAx>
      <c:valAx>
        <c:axId val="61223708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192798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4817-447C-8B11-3061FB9E852A}"/>
              </c:ext>
            </c:extLst>
          </c:dPt>
          <c:dPt>
            <c:idx val="1"/>
            <c:bubble3D val="0"/>
            <c:explosion val="3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4817-447C-8B11-3061FB9E852A}"/>
              </c:ext>
            </c:extLst>
          </c:dPt>
          <c:dPt>
            <c:idx val="2"/>
            <c:bubble3D val="0"/>
            <c:explosion val="8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4817-447C-8B11-3061FB9E852A}"/>
              </c:ext>
            </c:extLst>
          </c:dPt>
          <c:dPt>
            <c:idx val="3"/>
            <c:bubble3D val="0"/>
            <c:explosion val="4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4817-447C-8B11-3061FB9E852A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4817-447C-8B11-3061FB9E852A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817-447C-8B11-3061FB9E852A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4817-447C-8B11-3061FB9E852A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4817-447C-8B11-3061FB9E852A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4817-447C-8B11-3061FB9E852A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4817-447C-8B11-3061FB9E852A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Sheet1!$I$8:$I$12</c:f>
              <c:strCache>
                <c:ptCount val="5"/>
                <c:pt idx="0">
                  <c:v>زیر دیپلم</c:v>
                </c:pt>
                <c:pt idx="1">
                  <c:v>دیپلم</c:v>
                </c:pt>
                <c:pt idx="2">
                  <c:v>کارشناسی</c:v>
                </c:pt>
                <c:pt idx="3">
                  <c:v>کارشناسی ارشد</c:v>
                </c:pt>
                <c:pt idx="4">
                  <c:v>دکترا</c:v>
                </c:pt>
              </c:strCache>
            </c:strRef>
          </c:cat>
          <c:val>
            <c:numRef>
              <c:f>Sheet1!$J$8:$J$12</c:f>
              <c:numCache>
                <c:formatCode>General</c:formatCode>
                <c:ptCount val="5"/>
                <c:pt idx="0">
                  <c:v>920</c:v>
                </c:pt>
                <c:pt idx="1">
                  <c:v>970</c:v>
                </c:pt>
                <c:pt idx="2">
                  <c:v>751</c:v>
                </c:pt>
                <c:pt idx="3">
                  <c:v>175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817-447C-8B11-3061FB9E852A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8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07DB8-A70E-4A04-AF7D-0E204753461B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745605-5169-4D08-945E-0221425D8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978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C3E8D-FE6E-4331-9179-03D21423C1CB}" type="datetimeFigureOut">
              <a:rPr lang="fa-IR" smtClean="0"/>
              <a:t>10/04/1446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6CB0D-B2B5-4B1F-9F2B-FAACCB8DA9E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0878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C3E8D-FE6E-4331-9179-03D21423C1CB}" type="datetimeFigureOut">
              <a:rPr lang="fa-IR" smtClean="0"/>
              <a:t>10/04/1446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6CB0D-B2B5-4B1F-9F2B-FAACCB8DA9E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622935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C3E8D-FE6E-4331-9179-03D21423C1CB}" type="datetimeFigureOut">
              <a:rPr lang="fa-IR" smtClean="0"/>
              <a:t>10/04/1446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6CB0D-B2B5-4B1F-9F2B-FAACCB8DA9E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641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C3E8D-FE6E-4331-9179-03D21423C1CB}" type="datetimeFigureOut">
              <a:rPr lang="fa-IR" smtClean="0"/>
              <a:t>10/04/1446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6CB0D-B2B5-4B1F-9F2B-FAACCB8DA9E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116741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C3E8D-FE6E-4331-9179-03D21423C1CB}" type="datetimeFigureOut">
              <a:rPr lang="fa-IR" smtClean="0"/>
              <a:t>10/04/1446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6CB0D-B2B5-4B1F-9F2B-FAACCB8DA9E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589691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C3E8D-FE6E-4331-9179-03D21423C1CB}" type="datetimeFigureOut">
              <a:rPr lang="fa-IR" smtClean="0"/>
              <a:t>10/04/1446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6CB0D-B2B5-4B1F-9F2B-FAACCB8DA9E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518720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C3E8D-FE6E-4331-9179-03D21423C1CB}" type="datetimeFigureOut">
              <a:rPr lang="fa-IR" smtClean="0"/>
              <a:t>10/04/1446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6CB0D-B2B5-4B1F-9F2B-FAACCB8DA9E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93599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C3E8D-FE6E-4331-9179-03D21423C1CB}" type="datetimeFigureOut">
              <a:rPr lang="fa-IR" smtClean="0"/>
              <a:t>10/04/1446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6CB0D-B2B5-4B1F-9F2B-FAACCB8DA9E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58512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C3E8D-FE6E-4331-9179-03D21423C1CB}" type="datetimeFigureOut">
              <a:rPr lang="fa-IR" smtClean="0"/>
              <a:t>10/04/1446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6CB0D-B2B5-4B1F-9F2B-FAACCB8DA9E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59166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C3E8D-FE6E-4331-9179-03D21423C1CB}" type="datetimeFigureOut">
              <a:rPr lang="fa-IR" smtClean="0"/>
              <a:t>10/04/1446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6CB0D-B2B5-4B1F-9F2B-FAACCB8DA9E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50896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C3E8D-FE6E-4331-9179-03D21423C1CB}" type="datetimeFigureOut">
              <a:rPr lang="fa-IR" smtClean="0"/>
              <a:t>10/04/1446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6CB0D-B2B5-4B1F-9F2B-FAACCB8DA9E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31160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C3E8D-FE6E-4331-9179-03D21423C1CB}" type="datetimeFigureOut">
              <a:rPr lang="fa-IR" smtClean="0"/>
              <a:t>10/04/1446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6CB0D-B2B5-4B1F-9F2B-FAACCB8DA9E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952177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chart" Target="../charts/chart2.xml"/><Relationship Id="rId7" Type="http://schemas.openxmlformats.org/officeDocument/2006/relationships/chart" Target="../charts/chart3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2.jpeg"/><Relationship Id="rId7" Type="http://schemas.microsoft.com/office/2007/relationships/hdphoto" Target="../media/hdphoto1.wdp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jpeg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 rot="5400000">
            <a:off x="4510598" y="-4388695"/>
            <a:ext cx="707263" cy="9728461"/>
            <a:chOff x="-5892" y="0"/>
            <a:chExt cx="676429" cy="9906000"/>
          </a:xfrm>
        </p:grpSpPr>
        <p:sp>
          <p:nvSpPr>
            <p:cNvPr id="27" name="Rounded Rectangle 26"/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28" name="TextBox 27"/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/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37" name="Rectangle 2"/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39" name="Rectangle 2"/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40" name="Rectangle 2"/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35" name="Rectangle 2"/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31" name="Picture 4" descr="NasbNiroo Co.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10" descr="MAPNA Group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3" name="Straight Connector 32"/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ounded Rectangle 19"/>
          <p:cNvSpPr/>
          <p:nvPr/>
        </p:nvSpPr>
        <p:spPr>
          <a:xfrm rot="10800000">
            <a:off x="459127" y="1251750"/>
            <a:ext cx="8877042" cy="369579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63" dirty="0">
              <a:latin typeface="Agency FB" panose="020B0503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46476" y="1144592"/>
            <a:ext cx="5622052" cy="1159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6933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cs typeface="B Arshia" panose="00000400000000000000" pitchFamily="2" charset="-78"/>
              </a:rPr>
              <a:t>شرکت نصب نیرو (گروه مپنا)</a:t>
            </a:r>
            <a:endParaRPr lang="en-US" sz="6933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81839" y="3476617"/>
            <a:ext cx="6447599" cy="1425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666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act" panose="020B0806030902050204" pitchFamily="34" charset="0"/>
                <a:cs typeface="B Arshia" panose="00000400000000000000" pitchFamily="2" charset="-78"/>
              </a:rPr>
              <a:t>MAPNA </a:t>
            </a:r>
            <a:r>
              <a:rPr lang="en-US" sz="8666" dirty="0">
                <a:ln w="0"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bg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act" panose="020B0806030902050204" pitchFamily="34" charset="0"/>
                <a:cs typeface="B Arshia" panose="00000400000000000000" pitchFamily="2" charset="-78"/>
              </a:rPr>
              <a:t>GROUP</a:t>
            </a:r>
            <a:endParaRPr lang="en-US" sz="8666" dirty="0">
              <a:ln w="0">
                <a:solidFill>
                  <a:schemeClr val="bg1">
                    <a:lumMod val="50000"/>
                  </a:schemeClr>
                </a:solidFill>
              </a:ln>
              <a:solidFill>
                <a:schemeClr val="bg1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58018" y="2619244"/>
            <a:ext cx="8877042" cy="746263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3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0254" y="2563375"/>
            <a:ext cx="335380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200" dirty="0">
                <a:ln w="0"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act" panose="020B0806030902050204" pitchFamily="34" charset="0"/>
                <a:cs typeface="B Arshia" panose="00000400000000000000" pitchFamily="2" charset="-78"/>
              </a:rPr>
              <a:t>NASB NIROO</a:t>
            </a:r>
            <a:endParaRPr lang="en-US" sz="5200" dirty="0">
              <a:ln w="0">
                <a:solidFill>
                  <a:schemeClr val="bg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5" name="Picture 3" descr="C:\Users\afzali\Desktop\mapna-logo-en-color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38" y="1361561"/>
            <a:ext cx="1216043" cy="87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NasbNiroo Co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6478" b="-5978"/>
          <a:stretch/>
        </p:blipFill>
        <p:spPr bwMode="auto">
          <a:xfrm>
            <a:off x="7704296" y="1377640"/>
            <a:ext cx="1140614" cy="841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Content Placeholder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342" y="4968234"/>
            <a:ext cx="3794093" cy="17528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566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 rot="5400000">
            <a:off x="4571468" y="-4571470"/>
            <a:ext cx="763063" cy="9906003"/>
            <a:chOff x="-5892" y="0"/>
            <a:chExt cx="676429" cy="9906000"/>
          </a:xfrm>
        </p:grpSpPr>
        <p:sp>
          <p:nvSpPr>
            <p:cNvPr id="27" name="Rounded Rectangle 26"/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28" name="TextBox 27"/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/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37" name="Rectangle 2"/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39" name="Rectangle 2"/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40" name="Rectangle 2"/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35" name="Rectangle 2"/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31" name="Picture 4" descr="NasbNiroo Co.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10" descr="MAPNA Group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3" name="Straight Connector 32"/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9E95D59-0F75-44CB-91B9-3A86196198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411"/>
            <a:ext cx="9906000" cy="68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432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42862B-D712-8A06-CAF0-799200F758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5" y="1057275"/>
            <a:ext cx="7867650" cy="5119688"/>
          </a:xfr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D61154B-C31E-C86F-CD76-8BBE7E7582E7}"/>
              </a:ext>
            </a:extLst>
          </p:cNvPr>
          <p:cNvGrpSpPr/>
          <p:nvPr/>
        </p:nvGrpSpPr>
        <p:grpSpPr>
          <a:xfrm rot="5400000">
            <a:off x="4528472" y="-4514331"/>
            <a:ext cx="849057" cy="9877720"/>
            <a:chOff x="-5892" y="0"/>
            <a:chExt cx="676429" cy="9906000"/>
          </a:xfrm>
        </p:grpSpPr>
        <p:sp>
          <p:nvSpPr>
            <p:cNvPr id="7" name="Rounded Rectangle 26">
              <a:extLst>
                <a:ext uri="{FF2B5EF4-FFF2-40B4-BE49-F238E27FC236}">
                  <a16:creationId xmlns:a16="http://schemas.microsoft.com/office/drawing/2014/main" id="{E6C156F9-1AD3-24C2-DA68-F2A9911C0311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63A7856-30AC-02EB-254B-9A9C2EEA9DB7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CE42D06-B56F-0E5C-D46E-22FF1C9BABB2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2400974-7D84-F445-BC83-4F5326A34494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8FEA03C-0BCD-5530-6B08-A11EE59390B4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16" name="Rectangle 2">
                  <a:extLst>
                    <a:ext uri="{FF2B5EF4-FFF2-40B4-BE49-F238E27FC236}">
                      <a16:creationId xmlns:a16="http://schemas.microsoft.com/office/drawing/2014/main" id="{798C11BC-6363-221F-A7A7-E0EED2C83414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7" name="Rectangle 2">
                  <a:extLst>
                    <a:ext uri="{FF2B5EF4-FFF2-40B4-BE49-F238E27FC236}">
                      <a16:creationId xmlns:a16="http://schemas.microsoft.com/office/drawing/2014/main" id="{B3058051-350A-10B9-C750-EF87326F9658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8" name="Rectangle 2">
                  <a:extLst>
                    <a:ext uri="{FF2B5EF4-FFF2-40B4-BE49-F238E27FC236}">
                      <a16:creationId xmlns:a16="http://schemas.microsoft.com/office/drawing/2014/main" id="{A014BF8B-FEF3-D968-6013-90315D8943AA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15" name="Rectangle 2">
                <a:extLst>
                  <a:ext uri="{FF2B5EF4-FFF2-40B4-BE49-F238E27FC236}">
                    <a16:creationId xmlns:a16="http://schemas.microsoft.com/office/drawing/2014/main" id="{A3953D7E-B49D-B31A-5D35-D0E4B39947F3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11" name="Picture 4" descr="NasbNiroo Co.">
              <a:extLst>
                <a:ext uri="{FF2B5EF4-FFF2-40B4-BE49-F238E27FC236}">
                  <a16:creationId xmlns:a16="http://schemas.microsoft.com/office/drawing/2014/main" id="{3D035404-1F57-50EC-E951-B211164138A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0" descr="MAPNA Group">
              <a:extLst>
                <a:ext uri="{FF2B5EF4-FFF2-40B4-BE49-F238E27FC236}">
                  <a16:creationId xmlns:a16="http://schemas.microsoft.com/office/drawing/2014/main" id="{34039594-6F02-63A0-C57B-8DB52E14B57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BBFDDB7-D805-B917-2520-51FF882F50C7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14701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 rot="5400000">
            <a:off x="4501403" y="-4494937"/>
            <a:ext cx="903195" cy="9906002"/>
            <a:chOff x="-5892" y="0"/>
            <a:chExt cx="676429" cy="9906000"/>
          </a:xfrm>
        </p:grpSpPr>
        <p:sp>
          <p:nvSpPr>
            <p:cNvPr id="27" name="Rounded Rectangle 26"/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28" name="TextBox 27"/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/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37" name="Rectangle 2"/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39" name="Rectangle 2"/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40" name="Rectangle 2"/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35" name="Rectangle 2"/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31" name="Picture 4" descr="NasbNiroo Co.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10" descr="MAPNA Group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3" name="Straight Connector 32"/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615556"/>
              </p:ext>
            </p:extLst>
          </p:nvPr>
        </p:nvGraphicFramePr>
        <p:xfrm>
          <a:off x="1123982" y="1651323"/>
          <a:ext cx="8670469" cy="4995532"/>
        </p:xfrm>
        <a:graphic>
          <a:graphicData uri="http://schemas.openxmlformats.org/drawingml/2006/table">
            <a:tbl>
              <a:tblPr rtl="1">
                <a:tableStyleId>{306799F8-075E-4A3A-A7F6-7FBC6576F1A4}</a:tableStyleId>
              </a:tblPr>
              <a:tblGrid>
                <a:gridCol w="4207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7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75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5912">
                <a:tc gridSpan="2">
                  <a:txBody>
                    <a:bodyPr/>
                    <a:lstStyle/>
                    <a:p>
                      <a:pPr algn="ctr" rtl="1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نام شرکت : نصب نیرو (سهامی خاص)</a:t>
                      </a:r>
                      <a:endParaRPr lang="fa-IR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مدیر عامل : مهدی زندی</a:t>
                      </a:r>
                      <a:endParaRPr lang="fa-IR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912">
                <a:tc gridSpan="3">
                  <a:txBody>
                    <a:bodyPr/>
                    <a:lstStyle/>
                    <a:p>
                      <a:pPr algn="ctr" rtl="1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شماره ثبت : 83394 </a:t>
                      </a:r>
                      <a:endParaRPr lang="fa-IR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912">
                <a:tc gridSpan="3">
                  <a:txBody>
                    <a:bodyPr/>
                    <a:lstStyle/>
                    <a:p>
                      <a:pPr marL="0" marR="0" lvl="0" indent="0" algn="ctr" defTabSz="6858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تاریخ تاسیس : 1370/2/18</a:t>
                      </a:r>
                      <a:endParaRPr lang="fa-IR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912">
                <a:tc gridSpan="3">
                  <a:txBody>
                    <a:bodyPr/>
                    <a:lstStyle/>
                    <a:p>
                      <a:pPr algn="ctr" rtl="1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 کد اقتصادی : 411113493489             </a:t>
                      </a:r>
                      <a:endParaRPr lang="fa-IR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 fontAlgn="ctr"/>
                      <a:endParaRPr lang="en-US" sz="18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5912">
                <a:tc gridSpan="3">
                  <a:txBody>
                    <a:bodyPr/>
                    <a:lstStyle/>
                    <a:p>
                      <a:pPr algn="ctr" rtl="1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 شناسه ملی : 10101280053</a:t>
                      </a:r>
                      <a:endParaRPr lang="fa-IR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 fontAlgn="ctr"/>
                      <a:endParaRPr lang="en-US" sz="18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5912">
                <a:tc gridSpan="3">
                  <a:txBody>
                    <a:bodyPr/>
                    <a:lstStyle/>
                    <a:p>
                      <a:pPr algn="ctr" rtl="1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 سرمایه ثبت شده :</a:t>
                      </a:r>
                      <a:r>
                        <a:rPr lang="fa-IR" sz="1600" b="0" u="none" strike="noStrike" cap="none" spc="0" baseline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 </a:t>
                      </a:r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850،000،000،000 ریال                </a:t>
                      </a:r>
                      <a:endParaRPr lang="fa-IR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53206">
                <a:tc gridSpan="3">
                  <a:txBody>
                    <a:bodyPr/>
                    <a:lstStyle/>
                    <a:p>
                      <a:pPr algn="ctr" rtl="1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زمینه های فعالیت :</a:t>
                      </a:r>
                      <a:b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</a:br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طراحی،تامین تجهیزات، ساخت</a:t>
                      </a:r>
                      <a:r>
                        <a:rPr lang="fa-IR" sz="1600" b="0" u="none" strike="noStrike" cap="none" spc="0" baseline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 </a:t>
                      </a:r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و نصب پروژه های :</a:t>
                      </a:r>
                      <a:b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</a:br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نیروگاهی ، صنعتی و ساختمانی</a:t>
                      </a:r>
                      <a:b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</a:br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خطوط انتقال و پست های فشار قوی </a:t>
                      </a:r>
                      <a:b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</a:br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انرژی</a:t>
                      </a:r>
                      <a:r>
                        <a:rPr lang="fa-IR" sz="1600" b="0" u="none" strike="noStrike" cap="none" spc="0" baseline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 های تجدیدپذیر</a:t>
                      </a:r>
                      <a:b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</a:br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مجتمع های پتروشیمی</a:t>
                      </a:r>
                      <a:b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</a:br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نفت، گاز و پتروشیمی</a:t>
                      </a:r>
                    </a:p>
                    <a:p>
                      <a:pPr algn="ctr" rtl="1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آب شیرین کن و تصفیه خانه فاضلاب</a:t>
                      </a:r>
                    </a:p>
                    <a:p>
                      <a:pPr marL="0" marR="0" lvl="0" indent="0" algn="ctr" defTabSz="6858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B Nazanin" panose="00000400000000000000" pitchFamily="2" charset="-78"/>
                          <a:cs typeface="B Roya" panose="00000400000000000000" pitchFamily="2" charset="-78"/>
                        </a:rPr>
                        <a:t>ساخت انواع مصنوعات فلزی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7735">
                <a:tc rowSpan="2">
                  <a:txBody>
                    <a:bodyPr/>
                    <a:lstStyle/>
                    <a:p>
                      <a:pPr marL="177800" indent="0" algn="r" rtl="1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آدرس : تهران، بزرگراه کردستان جنوب، بعداز تقاطع حکیم، خیابان بیست و هفتم غربی، پلاک 45</a:t>
                      </a:r>
                      <a:b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</a:br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كد پستي :         47581  - 14377  </a:t>
                      </a:r>
                      <a:b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</a:br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صندوق پستي :    6514  /  14155 </a:t>
                      </a:r>
                      <a:endParaRPr lang="fa-IR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تلفن  : 88025745  (21)</a:t>
                      </a:r>
                    </a:p>
                    <a:p>
                      <a:pPr marL="0" indent="444500" algn="ctr" rtl="1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96663100  (21)</a:t>
                      </a:r>
                      <a:b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</a:br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فكس : 88350165   (21)</a:t>
                      </a:r>
                      <a:endParaRPr lang="fa-IR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6412">
                <a:tc vMerge="1"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وب سایت : </a:t>
                      </a:r>
                      <a:r>
                        <a:rPr lang="en-US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/>
                          <a:cs typeface="B Roya" panose="00000400000000000000" pitchFamily="2" charset="-78"/>
                        </a:rPr>
                        <a:t>www.nasbniroo.com</a:t>
                      </a:r>
                      <a:endParaRPr lang="en-US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  <a:p>
                      <a:pPr marL="0" indent="0" algn="ctr" rtl="1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 ایمیل :      </a:t>
                      </a:r>
                      <a:r>
                        <a:rPr lang="en-US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/>
                          <a:cs typeface="B Roya" panose="00000400000000000000" pitchFamily="2" charset="-78"/>
                        </a:rPr>
                        <a:t>info@nasbniroo.com</a:t>
                      </a:r>
                      <a:endParaRPr lang="fa-IR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23" name="Group 22"/>
          <p:cNvGrpSpPr/>
          <p:nvPr/>
        </p:nvGrpSpPr>
        <p:grpSpPr>
          <a:xfrm>
            <a:off x="5885526" y="825039"/>
            <a:ext cx="3898418" cy="579937"/>
            <a:chOff x="1612101" y="560894"/>
            <a:chExt cx="3466532" cy="471821"/>
          </a:xfrm>
        </p:grpSpPr>
        <p:sp>
          <p:nvSpPr>
            <p:cNvPr id="24" name="Round Same Side Corner Rectangle 23"/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012983" y="629740"/>
              <a:ext cx="2664783" cy="31206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مشخصات عمومی شرکت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807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4952999" y="0"/>
            <a:ext cx="4929452" cy="46523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fa-IR" sz="3467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Siemens Sans Roman"/>
                <a:cs typeface="B Roya" panose="00000400000000000000" pitchFamily="2" charset="-78"/>
              </a:rPr>
              <a:t>فهرست سهامداران شرکت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404338"/>
              </p:ext>
            </p:extLst>
          </p:nvPr>
        </p:nvGraphicFramePr>
        <p:xfrm>
          <a:off x="725863" y="1228725"/>
          <a:ext cx="8927184" cy="4810126"/>
        </p:xfrm>
        <a:graphic>
          <a:graphicData uri="http://schemas.openxmlformats.org/drawingml/2006/table">
            <a:tbl>
              <a:tblPr rtl="1">
                <a:tableStyleId>{306799F8-075E-4A3A-A7F6-7FBC6576F1A4}</a:tableStyleId>
              </a:tblPr>
              <a:tblGrid>
                <a:gridCol w="436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5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2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85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55719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700" b="0" u="none" strike="noStrike" cap="none" spc="0" dirty="0">
                          <a:ln w="0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رديف</a:t>
                      </a:r>
                      <a:endParaRPr lang="fa-IR" sz="1700" b="0" i="0" u="none" strike="noStrike" cap="none" spc="0" dirty="0">
                        <a:ln w="0"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700" b="0" u="none" strike="noStrike" cap="none" spc="0" dirty="0">
                          <a:ln w="0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سهامداران</a:t>
                      </a:r>
                      <a:endParaRPr lang="fa-IR" sz="1700" b="0" i="0" u="none" strike="noStrike" cap="none" spc="0" dirty="0">
                        <a:ln w="0"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700" b="0" u="none" strike="noStrike" cap="none" spc="0">
                          <a:ln w="0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 مبلغ ( ریال ) </a:t>
                      </a:r>
                      <a:endParaRPr lang="fa-IR" sz="1700" b="0" i="0" u="none" strike="noStrike" cap="none" spc="0">
                        <a:ln w="0"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700" b="0" u="none" strike="noStrike" cap="none" spc="0" dirty="0">
                          <a:ln w="0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 تعداد سهام </a:t>
                      </a:r>
                      <a:endParaRPr lang="fa-IR" sz="1700" b="0" i="0" u="none" strike="noStrike" cap="none" spc="0" dirty="0">
                        <a:ln w="0"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700" b="0" u="none" strike="noStrike" cap="none" spc="0" dirty="0">
                          <a:ln w="0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درصد سهام  </a:t>
                      </a:r>
                      <a:endParaRPr lang="fa-IR" sz="1700" b="0" i="0" u="none" strike="noStrike" cap="none" spc="0" dirty="0">
                        <a:ln w="0"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608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7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1</a:t>
                      </a:r>
                      <a:endParaRPr lang="fa-IR" sz="17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7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شركت مديريت پروژه هاي نيروگاهي ايران ( مپنا )</a:t>
                      </a:r>
                      <a:endParaRPr lang="fa-IR" sz="17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7524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81,750,058,000</a:t>
                      </a:r>
                      <a:endParaRPr lang="fa-IR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81,750,058</a:t>
                      </a:r>
                      <a:endParaRPr lang="fa-IR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96/177</a:t>
                      </a:r>
                      <a:endParaRPr lang="fa-IR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0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700" b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2</a:t>
                      </a:r>
                      <a:endParaRPr lang="fa-IR" sz="1700" b="0" i="0" u="none" strike="noStrike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7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شركت احداث و توسعه نيروگاههاي مپنا  ( توسعه 1) </a:t>
                      </a:r>
                      <a:endParaRPr lang="fa-IR" sz="17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7524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600" b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7,500,000,000</a:t>
                      </a:r>
                      <a:endParaRPr lang="fa-IR" sz="1600" b="0" i="0" u="none" strike="noStrike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600" b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750,000</a:t>
                      </a:r>
                      <a:endParaRPr lang="fa-IR" sz="1600" b="0" i="0" u="none" strike="noStrike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0/882 </a:t>
                      </a:r>
                      <a:endParaRPr lang="fa-IR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719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700" b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3</a:t>
                      </a:r>
                      <a:endParaRPr lang="fa-IR" sz="1700" b="0" i="0" u="none" strike="noStrike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700" b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شركت احداث و توسعه نيروگاههاي سيكل تركيبي مپنا ( توسعه 2 )</a:t>
                      </a:r>
                      <a:endParaRPr lang="fa-IR" sz="1700" b="0" i="0" u="none" strike="noStrike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7524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7,500,000,000</a:t>
                      </a:r>
                      <a:endParaRPr lang="fa-IR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600" b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750,000</a:t>
                      </a:r>
                      <a:endParaRPr lang="fa-IR" sz="1600" b="0" i="0" u="none" strike="noStrike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0/882 </a:t>
                      </a:r>
                      <a:endParaRPr lang="fa-IR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1729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700" b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4</a:t>
                      </a:r>
                      <a:endParaRPr lang="fa-IR" sz="1700" b="0" i="0" u="none" strike="noStrike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7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شركت احداث و توسعه پروژه هاي ويژه مپنا( توسعه 3 )</a:t>
                      </a:r>
                      <a:endParaRPr lang="fa-IR" sz="17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7524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7,500,000,000</a:t>
                      </a:r>
                      <a:endParaRPr lang="fa-IR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600" b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750,000</a:t>
                      </a:r>
                      <a:endParaRPr lang="fa-IR" sz="1600" b="0" i="0" u="none" strike="noStrike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0/882 </a:t>
                      </a:r>
                      <a:endParaRPr lang="fa-IR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0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700" b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5</a:t>
                      </a:r>
                      <a:endParaRPr lang="fa-IR" sz="1700" b="0" i="0" u="none" strike="noStrike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7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شركت سرمايه گذاري كاكنان گروه مپنا</a:t>
                      </a:r>
                      <a:endParaRPr lang="fa-IR" sz="17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7524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7,500,000,000</a:t>
                      </a:r>
                      <a:endParaRPr lang="fa-IR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750,000</a:t>
                      </a:r>
                      <a:endParaRPr lang="fa-IR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0/882 </a:t>
                      </a:r>
                      <a:endParaRPr lang="fa-IR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0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700" b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6</a:t>
                      </a:r>
                      <a:endParaRPr lang="fa-IR" sz="1700" b="0" i="0" u="none" strike="noStrike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7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شركت تعميرات نيروگاهي ايران</a:t>
                      </a:r>
                      <a:endParaRPr lang="fa-IR" sz="17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7524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4,420,000</a:t>
                      </a:r>
                      <a:endParaRPr lang="fa-IR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442</a:t>
                      </a:r>
                      <a:endParaRPr lang="fa-IR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0/0005</a:t>
                      </a:r>
                      <a:endParaRPr lang="fa-IR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0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700" b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7</a:t>
                      </a:r>
                      <a:endParaRPr lang="fa-IR" sz="1700" b="0" i="0" u="none" strike="noStrike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700" b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اشخاص حقيقي</a:t>
                      </a:r>
                      <a:endParaRPr lang="fa-IR" sz="1700" b="0" i="0" u="none" strike="noStrike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7524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2,495,000,000</a:t>
                      </a:r>
                      <a:endParaRPr lang="fa-IR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600" b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249,500</a:t>
                      </a:r>
                      <a:endParaRPr lang="fa-IR" sz="1600" b="0" i="0" u="none" strike="noStrike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6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0/2945</a:t>
                      </a:r>
                      <a:endParaRPr lang="fa-IR" sz="16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5719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700" b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 </a:t>
                      </a:r>
                      <a:endParaRPr lang="fa-IR" sz="1700" b="0" i="0" u="none" strike="noStrike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7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جمع</a:t>
                      </a:r>
                      <a:endParaRPr lang="fa-IR" sz="17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7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850,000,000,000</a:t>
                      </a:r>
                      <a:endParaRPr lang="fa-IR" sz="17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7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85,000,000</a:t>
                      </a:r>
                      <a:endParaRPr lang="fa-IR" sz="17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7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cs typeface="B Roya" panose="00000400000000000000" pitchFamily="2" charset="-78"/>
                        </a:rPr>
                        <a:t> 100</a:t>
                      </a:r>
                      <a:endParaRPr lang="fa-IR" sz="17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B Nazanin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6270" marR="6270" marT="62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8077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/>
          <p:cNvGrpSpPr/>
          <p:nvPr/>
        </p:nvGrpSpPr>
        <p:grpSpPr>
          <a:xfrm>
            <a:off x="4708502" y="689156"/>
            <a:ext cx="5007213" cy="946298"/>
            <a:chOff x="1612101" y="560894"/>
            <a:chExt cx="3466532" cy="471821"/>
          </a:xfrm>
          <a:solidFill>
            <a:schemeClr val="tx1"/>
          </a:solidFill>
        </p:grpSpPr>
        <p:sp>
          <p:nvSpPr>
            <p:cNvPr id="53" name="Round Same Side Corner Rectangle 52"/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303188" y="629740"/>
              <a:ext cx="2084373" cy="31206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اعضای هیئت مدیره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 rot="5400000">
            <a:off x="4631511" y="-4631511"/>
            <a:ext cx="636588" cy="9899610"/>
            <a:chOff x="-5892" y="0"/>
            <a:chExt cx="676429" cy="9906000"/>
          </a:xfrm>
        </p:grpSpPr>
        <p:sp>
          <p:nvSpPr>
            <p:cNvPr id="27" name="Rounded Rectangle 26"/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28" name="TextBox 27"/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/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37" name="Rectangle 2"/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  <p:sp>
              <p:nvSpPr>
                <p:cNvPr id="39" name="Rectangle 2"/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40" name="Rectangle 2"/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35" name="Rectangle 2"/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31" name="Picture 4" descr="NasbNiroo Co.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10" descr="MAPNA Group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3" name="Straight Connector 32"/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530666"/>
              </p:ext>
            </p:extLst>
          </p:nvPr>
        </p:nvGraphicFramePr>
        <p:xfrm>
          <a:off x="1067640" y="2295526"/>
          <a:ext cx="8114542" cy="373524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227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3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7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7336">
                  <a:extLst>
                    <a:ext uri="{9D8B030D-6E8A-4147-A177-3AD203B41FA5}">
                      <a16:colId xmlns:a16="http://schemas.microsoft.com/office/drawing/2014/main" val="2810047506"/>
                    </a:ext>
                  </a:extLst>
                </a:gridCol>
                <a:gridCol w="14827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5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56240">
                <a:tc>
                  <a:txBody>
                    <a:bodyPr/>
                    <a:lstStyle/>
                    <a:p>
                      <a:pPr rtl="1">
                        <a:lnSpc>
                          <a:spcPct val="107000"/>
                        </a:lnSpc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b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ابوطالب</a:t>
                      </a:r>
                      <a:r>
                        <a:rPr lang="fa-IR" sz="14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 نیازی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bg1"/>
                          </a:solidFill>
                          <a:effectLst/>
                          <a:cs typeface="B Nazanin" panose="00000400000000000000" pitchFamily="2" charset="-78"/>
                        </a:rPr>
                        <a:t>مهدی زندی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bg1"/>
                          </a:solidFill>
                          <a:effectLst/>
                          <a:cs typeface="B Nazanin" panose="00000400000000000000" pitchFamily="2" charset="-78"/>
                        </a:rPr>
                        <a:t> مجتبی تاجیک قلعه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bg1"/>
                          </a:solidFill>
                          <a:effectLst/>
                          <a:cs typeface="B Nazanin" panose="00000400000000000000" pitchFamily="2" charset="-78"/>
                        </a:rPr>
                        <a:t>مسعود بحرانی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فریدون هنری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753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سمت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رئیس هیات مدیره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مدیرعامل و نایب رئیس  هیات مدیره</a:t>
                      </a:r>
                      <a:endParaRPr lang="en-US" sz="1400" dirty="0">
                        <a:effectLst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عضو هیات مدیره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عضو هیات مدیره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عضو هیات مدیره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80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مدرک تحصیلی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کارشناسی ارشد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کارشناسی ارشد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کارشناسی ارشد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کارشناسی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کارشناسی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9561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رشته تحصیلی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مهندسی برق قدرت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cs typeface="B Nazanin" panose="00000400000000000000" pitchFamily="2" charset="-78"/>
                        </a:rPr>
                        <a:t>MBA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مهندسی سیستم های اقتصادی و اجتماعی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مدیریت بازرگانی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مهندسی صنایع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80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تاریخ اخذ مدرک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1379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1395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1393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1370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1377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8023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نام دانشگاه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صنعتی امیرکبیر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دانشگاه </a:t>
                      </a:r>
                      <a:r>
                        <a:rPr lang="fa-IR" sz="1400" dirty="0" err="1">
                          <a:effectLst/>
                          <a:cs typeface="B Nazanin" panose="00000400000000000000" pitchFamily="2" charset="-78"/>
                        </a:rPr>
                        <a:t>خوارزمی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صنعتی امیرکبیر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دانشگاه تهران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دانشگاه شریف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7265" marR="8726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4268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/>
          <p:cNvGrpSpPr/>
          <p:nvPr/>
        </p:nvGrpSpPr>
        <p:grpSpPr>
          <a:xfrm>
            <a:off x="4766299" y="946211"/>
            <a:ext cx="5007213" cy="946298"/>
            <a:chOff x="1612101" y="560894"/>
            <a:chExt cx="3466532" cy="471821"/>
          </a:xfrm>
        </p:grpSpPr>
        <p:sp>
          <p:nvSpPr>
            <p:cNvPr id="53" name="Round Same Side Corner Rectangle 52"/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278217" y="629740"/>
              <a:ext cx="2134312" cy="3120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افراد کلیدی شرکت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963824"/>
              </p:ext>
            </p:extLst>
          </p:nvPr>
        </p:nvGraphicFramePr>
        <p:xfrm>
          <a:off x="1163235" y="2123401"/>
          <a:ext cx="8312166" cy="4721817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09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5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8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980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  <a:cs typeface="B Nazanin" panose="00000400000000000000" pitchFamily="2" charset="-78"/>
                        </a:rPr>
                        <a:t>ردیف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  <a:cs typeface="B Nazanin" panose="00000400000000000000" pitchFamily="2" charset="-78"/>
                        </a:rPr>
                        <a:t>نام و نام خانوادگی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  <a:cs typeface="B Nazanin" panose="00000400000000000000" pitchFamily="2" charset="-78"/>
                        </a:rPr>
                        <a:t>سمت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  <a:cs typeface="B Nazanin" panose="00000400000000000000" pitchFamily="2" charset="-78"/>
                        </a:rPr>
                        <a:t>مدرک و رشته تحصیلی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31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dirty="0" err="1">
                          <a:effectLst/>
                          <a:cs typeface="B Nazanin" panose="00000400000000000000" pitchFamily="2" charset="-78"/>
                        </a:rPr>
                        <a:t>ابوطالب</a:t>
                      </a: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 نیازی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</a:pPr>
                      <a:r>
                        <a:rPr lang="ar-SA" sz="1400" dirty="0">
                          <a:effectLst/>
                          <a:cs typeface="B Nazanin" panose="00000400000000000000" pitchFamily="2" charset="-78"/>
                        </a:rPr>
                        <a:t>رئیس هیئت مدیره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کارشناس ارشد برق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36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مهدی زندی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dirty="0">
                          <a:effectLst/>
                          <a:cs typeface="B Nazanin" panose="00000400000000000000" pitchFamily="2" charset="-78"/>
                        </a:rPr>
                        <a:t>مدیر عامل و نایب رییس هیئت مدیره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کارشناس ارشد </a:t>
                      </a:r>
                      <a:r>
                        <a:rPr lang="en-US" sz="1400" dirty="0">
                          <a:effectLst/>
                          <a:cs typeface="B Nazanin" panose="00000400000000000000" pitchFamily="2" charset="-78"/>
                        </a:rPr>
                        <a:t>MBA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extLst>
                  <a:ext uri="{0D108BD9-81ED-4DB2-BD59-A6C34878D82A}">
                    <a16:rowId xmlns:a16="http://schemas.microsoft.com/office/drawing/2014/main" val="3737335793"/>
                  </a:ext>
                </a:extLst>
              </a:tr>
              <a:tr h="4536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  <a:cs typeface="B Nazanin" panose="00000400000000000000" pitchFamily="2" charset="-78"/>
                        </a:rPr>
                        <a:t>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مجتبی تاجیک قلعه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dirty="0">
                          <a:effectLst/>
                          <a:cs typeface="B Nazanin" panose="00000400000000000000" pitchFamily="2" charset="-78"/>
                        </a:rPr>
                        <a:t>عضو هیئت مدیره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کارشناس ارشد</a:t>
                      </a:r>
                      <a:r>
                        <a:rPr lang="ar-SA" sz="1400" dirty="0">
                          <a:effectLst/>
                          <a:cs typeface="B Nazanin" panose="00000400000000000000" pitchFamily="2" charset="-78"/>
                        </a:rPr>
                        <a:t> - سیستم های اقتصادی و اجتماعی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3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  <a:cs typeface="B Nazanin" panose="00000400000000000000" pitchFamily="2" charset="-78"/>
                        </a:rPr>
                        <a:t>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مسعود بحرانی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</a:pPr>
                      <a:r>
                        <a:rPr lang="ar-SA" sz="1400" dirty="0">
                          <a:effectLst/>
                          <a:cs typeface="B Nazanin" panose="00000400000000000000" pitchFamily="2" charset="-78"/>
                        </a:rPr>
                        <a:t>عضو هیئت مدیره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کارشناسی </a:t>
                      </a:r>
                      <a:r>
                        <a:rPr lang="ar-SA" sz="1400" dirty="0">
                          <a:effectLst/>
                          <a:cs typeface="B Nazanin" panose="00000400000000000000" pitchFamily="2" charset="-78"/>
                        </a:rPr>
                        <a:t>م</a:t>
                      </a: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دیریت بازرگانی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31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  <a:cs typeface="B Nazanin" panose="00000400000000000000" pitchFamily="2" charset="-78"/>
                        </a:rPr>
                        <a:t>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فریدون هنری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</a:pPr>
                      <a:r>
                        <a:rPr lang="ar-SA" sz="1400" dirty="0">
                          <a:effectLst/>
                          <a:cs typeface="B Nazanin" panose="00000400000000000000" pitchFamily="2" charset="-78"/>
                        </a:rPr>
                        <a:t>عضو هیئت مدیره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3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  <a:cs typeface="B Nazanin" panose="00000400000000000000" pitchFamily="2" charset="-78"/>
                        </a:rPr>
                        <a:t>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رسول مرادی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</a:pPr>
                      <a:r>
                        <a:rPr lang="ar-SA" sz="1400" dirty="0">
                          <a:effectLst/>
                          <a:cs typeface="B Nazanin" panose="00000400000000000000" pitchFamily="2" charset="-78"/>
                        </a:rPr>
                        <a:t>معاون اجرایی 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کارشناس مهندسی الکترونیک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3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  <a:cs typeface="B Nazanin" panose="00000400000000000000" pitchFamily="2" charset="-78"/>
                        </a:rPr>
                        <a:t>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  <a:cs typeface="B Nazanin" panose="00000400000000000000" pitchFamily="2" charset="-78"/>
                        </a:rPr>
                        <a:t>قاسم الهویی نظری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</a:pPr>
                      <a:r>
                        <a:rPr lang="ar-SA" sz="1400" dirty="0">
                          <a:effectLst/>
                          <a:cs typeface="B Nazanin" panose="00000400000000000000" pitchFamily="2" charset="-78"/>
                        </a:rPr>
                        <a:t>معاون اجرایی 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کارشناس مهندسی </a:t>
                      </a:r>
                      <a:r>
                        <a:rPr lang="ar-SA" sz="1400" dirty="0">
                          <a:effectLst/>
                          <a:cs typeface="B Nazanin" panose="00000400000000000000" pitchFamily="2" charset="-78"/>
                        </a:rPr>
                        <a:t>عمران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3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امیر حسین شمالی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cs typeface="B Nazanin" panose="00000400000000000000" pitchFamily="2" charset="-78"/>
                        </a:rPr>
                        <a:t>معاون اجرایی 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کارشناس ارشد مهندسی عمران- مدیریت ساخت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extLst>
                  <a:ext uri="{0D108BD9-81ED-4DB2-BD59-A6C34878D82A}">
                    <a16:rowId xmlns:a16="http://schemas.microsoft.com/office/drawing/2014/main" val="3615958459"/>
                  </a:ext>
                </a:extLst>
              </a:tr>
              <a:tr h="233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  <a:cs typeface="B Nazanin" panose="00000400000000000000" pitchFamily="2" charset="-78"/>
                        </a:rPr>
                        <a:t>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هومن رواقی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</a:pPr>
                      <a:r>
                        <a:rPr lang="ar-SA" sz="1400" dirty="0">
                          <a:effectLst/>
                          <a:cs typeface="B Nazanin" panose="00000400000000000000" pitchFamily="2" charset="-78"/>
                        </a:rPr>
                        <a:t>معاون برنامه ریزی و انفورماتیک</a:t>
                      </a: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 و معاون سیستم ها و کیفیت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کارشناس  مهندسی صنایع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extLst>
                  <a:ext uri="{0D108BD9-81ED-4DB2-BD59-A6C34878D82A}">
                    <a16:rowId xmlns:a16="http://schemas.microsoft.com/office/drawing/2014/main" val="1611382586"/>
                  </a:ext>
                </a:extLst>
              </a:tr>
              <a:tr h="44040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  <a:cs typeface="B Nazanin" panose="00000400000000000000" pitchFamily="2" charset="-78"/>
                        </a:rPr>
                        <a:t>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محمد جواد کوشش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معاون</a:t>
                      </a:r>
                      <a:r>
                        <a:rPr lang="ar-SA" sz="1400" dirty="0">
                          <a:effectLst/>
                          <a:cs typeface="B Nazanin" panose="00000400000000000000" pitchFamily="2" charset="-78"/>
                        </a:rPr>
                        <a:t> قراردادها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کارشناسی ارشد مهندسی عمران-سازه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631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  <a:cs typeface="B Nazanin" panose="00000400000000000000" pitchFamily="2" charset="-78"/>
                        </a:rPr>
                        <a:t>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حسین محمدی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معاون </a:t>
                      </a:r>
                      <a:r>
                        <a:rPr lang="ar-SA" sz="1400" dirty="0">
                          <a:effectLst/>
                          <a:cs typeface="B Nazanin" panose="00000400000000000000" pitchFamily="2" charset="-78"/>
                        </a:rPr>
                        <a:t>منابع انسانی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دکترا- مدیریت دولتی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3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  <a:cs typeface="B Nazanin" panose="00000400000000000000" pitchFamily="2" charset="-78"/>
                        </a:rPr>
                        <a:t>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>
                          <a:effectLst/>
                          <a:cs typeface="B Nazanin" panose="00000400000000000000" pitchFamily="2" charset="-78"/>
                        </a:rPr>
                        <a:t>صابر ماندگار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معاون</a:t>
                      </a:r>
                      <a:r>
                        <a:rPr lang="ar-SA" sz="1400" dirty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تامین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کارشناس ارشد  مهندسی صنایع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631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  <a:cs typeface="B Nazanin" panose="00000400000000000000" pitchFamily="2" charset="-78"/>
                        </a:rPr>
                        <a:t>11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محمد کاظم کوشش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مدیر ارتباطات و توسعه بازار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dirty="0">
                          <a:effectLst/>
                          <a:cs typeface="B Nazanin" panose="00000400000000000000" pitchFamily="2" charset="-78"/>
                        </a:rPr>
                        <a:t>کارشناس ارشد مهندسی مکانیک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88971" marR="88971" marT="13758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pSp>
        <p:nvGrpSpPr>
          <p:cNvPr id="20" name="Group 19">
            <a:extLst>
              <a:ext uri="{FF2B5EF4-FFF2-40B4-BE49-F238E27FC236}">
                <a16:creationId xmlns:a16="http://schemas.microsoft.com/office/drawing/2014/main" id="{3BCA5949-5421-425B-A068-904BEA4FDF3C}"/>
              </a:ext>
            </a:extLst>
          </p:cNvPr>
          <p:cNvGrpSpPr/>
          <p:nvPr/>
        </p:nvGrpSpPr>
        <p:grpSpPr>
          <a:xfrm rot="5400000">
            <a:off x="4604082" y="-4594655"/>
            <a:ext cx="707263" cy="9896574"/>
            <a:chOff x="-5892" y="0"/>
            <a:chExt cx="676429" cy="9906000"/>
          </a:xfrm>
        </p:grpSpPr>
        <p:sp>
          <p:nvSpPr>
            <p:cNvPr id="21" name="Rounded Rectangle 26">
              <a:extLst>
                <a:ext uri="{FF2B5EF4-FFF2-40B4-BE49-F238E27FC236}">
                  <a16:creationId xmlns:a16="http://schemas.microsoft.com/office/drawing/2014/main" id="{042B7B65-7756-4073-BD3B-DBD96E4B9CED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5DAD8E6-BA4B-44CF-9B75-502D7E3AAEF0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3B09FBB-4F40-4321-B567-F9A10D13A2B4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0DA355DF-03D1-41C8-91B4-58ACD184C48C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BD07CFDF-58F7-4870-A636-1BBCE5AAD7C9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45" name="Rectangle 2">
                  <a:extLst>
                    <a:ext uri="{FF2B5EF4-FFF2-40B4-BE49-F238E27FC236}">
                      <a16:creationId xmlns:a16="http://schemas.microsoft.com/office/drawing/2014/main" id="{CC00D8F4-55B7-434A-88CF-D7F42564C75D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46" name="Rectangle 2">
                  <a:extLst>
                    <a:ext uri="{FF2B5EF4-FFF2-40B4-BE49-F238E27FC236}">
                      <a16:creationId xmlns:a16="http://schemas.microsoft.com/office/drawing/2014/main" id="{A9DECBA6-BBF5-41A6-914E-49234EBD2E9E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47" name="Rectangle 2">
                  <a:extLst>
                    <a:ext uri="{FF2B5EF4-FFF2-40B4-BE49-F238E27FC236}">
                      <a16:creationId xmlns:a16="http://schemas.microsoft.com/office/drawing/2014/main" id="{1E565CD1-8E1C-4083-B95C-6B2958B426D7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44" name="Rectangle 2">
                <a:extLst>
                  <a:ext uri="{FF2B5EF4-FFF2-40B4-BE49-F238E27FC236}">
                    <a16:creationId xmlns:a16="http://schemas.microsoft.com/office/drawing/2014/main" id="{C8709F99-84D7-4DBB-A1E4-FF6F20A1EEEF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25" name="Picture 4" descr="NasbNiroo Co.">
              <a:extLst>
                <a:ext uri="{FF2B5EF4-FFF2-40B4-BE49-F238E27FC236}">
                  <a16:creationId xmlns:a16="http://schemas.microsoft.com/office/drawing/2014/main" id="{AEF8B481-A480-4C2D-B62A-D8E480DD65B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10" descr="MAPNA Group">
              <a:extLst>
                <a:ext uri="{FF2B5EF4-FFF2-40B4-BE49-F238E27FC236}">
                  <a16:creationId xmlns:a16="http://schemas.microsoft.com/office/drawing/2014/main" id="{58966447-0185-452F-900A-AA2BDF7D92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8E0DB78-FAD4-4425-8BA0-938648965025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62520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Chart 21"/>
          <p:cNvGraphicFramePr/>
          <p:nvPr>
            <p:extLst>
              <p:ext uri="{D42A27DB-BD31-4B8C-83A1-F6EECF244321}">
                <p14:modId xmlns:p14="http://schemas.microsoft.com/office/powerpoint/2010/main" val="3532601665"/>
              </p:ext>
            </p:extLst>
          </p:nvPr>
        </p:nvGraphicFramePr>
        <p:xfrm>
          <a:off x="1103923" y="2957369"/>
          <a:ext cx="8344850" cy="501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3" name="Group 22"/>
          <p:cNvGrpSpPr/>
          <p:nvPr/>
        </p:nvGrpSpPr>
        <p:grpSpPr>
          <a:xfrm>
            <a:off x="4581190" y="684826"/>
            <a:ext cx="5007213" cy="998039"/>
            <a:chOff x="1612101" y="560894"/>
            <a:chExt cx="3466532" cy="471821"/>
          </a:xfrm>
        </p:grpSpPr>
        <p:sp>
          <p:nvSpPr>
            <p:cNvPr id="24" name="Round Same Side Corner Rectangle 23"/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endParaRPr lang="fa-IR" sz="2600" dirty="0">
                <a:solidFill>
                  <a:schemeClr val="dk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876415" y="666844"/>
              <a:ext cx="3065410" cy="2538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a-IR" sz="2889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ساختار منابع انسانی در سال 1402</a:t>
              </a:r>
            </a:p>
          </p:txBody>
        </p:sp>
      </p:grpSp>
      <p:graphicFrame>
        <p:nvGraphicFramePr>
          <p:cNvPr id="36" name="Chart 35">
            <a:extLst>
              <a:ext uri="{FF2B5EF4-FFF2-40B4-BE49-F238E27FC236}">
                <a16:creationId xmlns:a16="http://schemas.microsoft.com/office/drawing/2014/main" id="{8B2E19F9-182F-414E-BE1D-EF69D69242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7237051"/>
              </p:ext>
            </p:extLst>
          </p:nvPr>
        </p:nvGraphicFramePr>
        <p:xfrm>
          <a:off x="397269" y="1721246"/>
          <a:ext cx="9191134" cy="2907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1" name="Group 40">
            <a:extLst>
              <a:ext uri="{FF2B5EF4-FFF2-40B4-BE49-F238E27FC236}">
                <a16:creationId xmlns:a16="http://schemas.microsoft.com/office/drawing/2014/main" id="{FCA06149-E9AF-4497-8658-4D8EE2EE0539}"/>
              </a:ext>
            </a:extLst>
          </p:cNvPr>
          <p:cNvGrpSpPr/>
          <p:nvPr/>
        </p:nvGrpSpPr>
        <p:grpSpPr>
          <a:xfrm rot="5400000">
            <a:off x="4528472" y="-4514331"/>
            <a:ext cx="849057" cy="9877720"/>
            <a:chOff x="-5892" y="0"/>
            <a:chExt cx="676429" cy="9906000"/>
          </a:xfrm>
        </p:grpSpPr>
        <p:sp>
          <p:nvSpPr>
            <p:cNvPr id="42" name="Rounded Rectangle 26">
              <a:extLst>
                <a:ext uri="{FF2B5EF4-FFF2-40B4-BE49-F238E27FC236}">
                  <a16:creationId xmlns:a16="http://schemas.microsoft.com/office/drawing/2014/main" id="{27A3EDF1-3F88-4009-B255-7F739A1B0A49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DFA3E3E-FAD0-4E43-9EDE-D26D3DA0C0D9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876A6B1-0F08-4EF3-A53E-4D08396F22CB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7DE7EF4C-02C4-49B8-AA74-037A88857367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B9982B60-4920-4868-89F1-950C0C753C55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51" name="Rectangle 2">
                  <a:extLst>
                    <a:ext uri="{FF2B5EF4-FFF2-40B4-BE49-F238E27FC236}">
                      <a16:creationId xmlns:a16="http://schemas.microsoft.com/office/drawing/2014/main" id="{030F7972-C4D6-404D-80CE-14084A1FC4F6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52" name="Rectangle 2">
                  <a:extLst>
                    <a:ext uri="{FF2B5EF4-FFF2-40B4-BE49-F238E27FC236}">
                      <a16:creationId xmlns:a16="http://schemas.microsoft.com/office/drawing/2014/main" id="{FA48DD7D-5594-482A-A1B0-1275743DB7B0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53" name="Rectangle 2">
                  <a:extLst>
                    <a:ext uri="{FF2B5EF4-FFF2-40B4-BE49-F238E27FC236}">
                      <a16:creationId xmlns:a16="http://schemas.microsoft.com/office/drawing/2014/main" id="{109F9A1B-4FBB-4E2F-8E88-91AA8176F63F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50" name="Rectangle 2">
                <a:extLst>
                  <a:ext uri="{FF2B5EF4-FFF2-40B4-BE49-F238E27FC236}">
                    <a16:creationId xmlns:a16="http://schemas.microsoft.com/office/drawing/2014/main" id="{671018E5-D621-40C9-8AA2-E7BA3E4810B0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46" name="Picture 4" descr="NasbNiroo Co.">
              <a:extLst>
                <a:ext uri="{FF2B5EF4-FFF2-40B4-BE49-F238E27FC236}">
                  <a16:creationId xmlns:a16="http://schemas.microsoft.com/office/drawing/2014/main" id="{293C5F07-65C2-4042-A5A7-D5AB1BD84B1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10" descr="MAPNA Group">
              <a:extLst>
                <a:ext uri="{FF2B5EF4-FFF2-40B4-BE49-F238E27FC236}">
                  <a16:creationId xmlns:a16="http://schemas.microsoft.com/office/drawing/2014/main" id="{0709714B-36D3-4C03-88D8-A11C81C7E5E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B643106-6B02-4CE2-AB7E-8EC8FEBBE63F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038F6DD5-843E-437C-8C25-8E4D661012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8904503"/>
              </p:ext>
            </p:extLst>
          </p:nvPr>
        </p:nvGraphicFramePr>
        <p:xfrm>
          <a:off x="457227" y="2057399"/>
          <a:ext cx="9131175" cy="2907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038F6DD5-843E-437C-8C25-8E4D661012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6395527"/>
              </p:ext>
            </p:extLst>
          </p:nvPr>
        </p:nvGraphicFramePr>
        <p:xfrm>
          <a:off x="2722880" y="4881507"/>
          <a:ext cx="3970020" cy="1976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503937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/>
          <p:cNvGrpSpPr/>
          <p:nvPr/>
        </p:nvGrpSpPr>
        <p:grpSpPr>
          <a:xfrm>
            <a:off x="4486338" y="820660"/>
            <a:ext cx="5007213" cy="946298"/>
            <a:chOff x="1612101" y="560894"/>
            <a:chExt cx="3466532" cy="471821"/>
          </a:xfrm>
        </p:grpSpPr>
        <p:sp>
          <p:nvSpPr>
            <p:cNvPr id="53" name="Round Same Side Corner Rectangle 52"/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543458" y="629740"/>
              <a:ext cx="1603842" cy="3120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نقشه استراتژی</a:t>
              </a:r>
            </a:p>
          </p:txBody>
        </p:sp>
      </p:grpSp>
      <p:sp>
        <p:nvSpPr>
          <p:cNvPr id="12" name="AutoShape 12" descr="شرکت احداث و توسعه نیروگاه های مپنا توسعه 2"/>
          <p:cNvSpPr>
            <a:spLocks noChangeAspect="1" noChangeArrowheads="1"/>
          </p:cNvSpPr>
          <p:nvPr/>
        </p:nvSpPr>
        <p:spPr bwMode="auto">
          <a:xfrm>
            <a:off x="224719" y="-3934001"/>
            <a:ext cx="440267" cy="44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a-IR" sz="2600"/>
          </a:p>
        </p:txBody>
      </p:sp>
      <p:sp>
        <p:nvSpPr>
          <p:cNvPr id="15" name="AutoShape 14" descr="بایگانی‌های اخبار آرنگ | صفحه ۲ از ۷ | شرکت فن آوری اطلاعات آرنگ | Arangit"/>
          <p:cNvSpPr>
            <a:spLocks noChangeAspect="1" noChangeArrowheads="1"/>
          </p:cNvSpPr>
          <p:nvPr/>
        </p:nvSpPr>
        <p:spPr bwMode="auto">
          <a:xfrm>
            <a:off x="444853" y="-3713868"/>
            <a:ext cx="440267" cy="44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a-IR" sz="26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9FB125E-2025-46BF-A503-8013EA92A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19" y="2056578"/>
            <a:ext cx="9532926" cy="4419635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9C45E230-007D-4510-B673-6ECD2CC5852E}"/>
              </a:ext>
            </a:extLst>
          </p:cNvPr>
          <p:cNvGrpSpPr/>
          <p:nvPr/>
        </p:nvGrpSpPr>
        <p:grpSpPr>
          <a:xfrm rot="5400000">
            <a:off x="4528472" y="-4514331"/>
            <a:ext cx="849057" cy="9877720"/>
            <a:chOff x="-5892" y="0"/>
            <a:chExt cx="676429" cy="9906000"/>
          </a:xfrm>
        </p:grpSpPr>
        <p:sp>
          <p:nvSpPr>
            <p:cNvPr id="41" name="Rounded Rectangle 26">
              <a:extLst>
                <a:ext uri="{FF2B5EF4-FFF2-40B4-BE49-F238E27FC236}">
                  <a16:creationId xmlns:a16="http://schemas.microsoft.com/office/drawing/2014/main" id="{5283F2B2-6826-409C-BE01-59D1F834FEA7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CAF3647-8754-44F0-BFE4-1421695721AF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2AAC30F-383B-427E-A3FE-2E4A778BB0D5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8CE34A5-2E66-4A47-928B-D5FC86713CD1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F3629814-A41A-42A2-9211-8A94F0CB9509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50" name="Rectangle 2">
                  <a:extLst>
                    <a:ext uri="{FF2B5EF4-FFF2-40B4-BE49-F238E27FC236}">
                      <a16:creationId xmlns:a16="http://schemas.microsoft.com/office/drawing/2014/main" id="{C933B2C4-01E4-43AE-93E9-D0FD4F866B77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51" name="Rectangle 2">
                  <a:extLst>
                    <a:ext uri="{FF2B5EF4-FFF2-40B4-BE49-F238E27FC236}">
                      <a16:creationId xmlns:a16="http://schemas.microsoft.com/office/drawing/2014/main" id="{A1E60A64-3B55-4A12-BFD8-10A6F37A471D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52" name="Rectangle 2">
                  <a:extLst>
                    <a:ext uri="{FF2B5EF4-FFF2-40B4-BE49-F238E27FC236}">
                      <a16:creationId xmlns:a16="http://schemas.microsoft.com/office/drawing/2014/main" id="{14F9BDEE-6B60-4E3B-9B50-6006D524EE7C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49" name="Rectangle 2">
                <a:extLst>
                  <a:ext uri="{FF2B5EF4-FFF2-40B4-BE49-F238E27FC236}">
                    <a16:creationId xmlns:a16="http://schemas.microsoft.com/office/drawing/2014/main" id="{E181B877-54DB-4BF6-884A-9FFB4596E6F4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45" name="Picture 4" descr="NasbNiroo Co.">
              <a:extLst>
                <a:ext uri="{FF2B5EF4-FFF2-40B4-BE49-F238E27FC236}">
                  <a16:creationId xmlns:a16="http://schemas.microsoft.com/office/drawing/2014/main" id="{0C9D83C3-D577-467D-95DB-3648A491481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10" descr="MAPNA Group">
              <a:extLst>
                <a:ext uri="{FF2B5EF4-FFF2-40B4-BE49-F238E27FC236}">
                  <a16:creationId xmlns:a16="http://schemas.microsoft.com/office/drawing/2014/main" id="{4F3E8A89-96AE-4D7C-BD7C-333AE4CDF1A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CCF05DC-6BCA-4878-A63E-EF16F2CDFBBC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15305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53BB9A-10E9-1A01-CC2C-3F79D71F56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1133475"/>
            <a:ext cx="8763000" cy="5043488"/>
          </a:xfr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B40DB8D-284B-E611-CB61-B9F4E113FE45}"/>
              </a:ext>
            </a:extLst>
          </p:cNvPr>
          <p:cNvGrpSpPr/>
          <p:nvPr/>
        </p:nvGrpSpPr>
        <p:grpSpPr>
          <a:xfrm rot="5400000">
            <a:off x="4528472" y="-4514331"/>
            <a:ext cx="849057" cy="9877720"/>
            <a:chOff x="-5892" y="0"/>
            <a:chExt cx="676429" cy="9906000"/>
          </a:xfrm>
        </p:grpSpPr>
        <p:sp>
          <p:nvSpPr>
            <p:cNvPr id="7" name="Rounded Rectangle 26">
              <a:extLst>
                <a:ext uri="{FF2B5EF4-FFF2-40B4-BE49-F238E27FC236}">
                  <a16:creationId xmlns:a16="http://schemas.microsoft.com/office/drawing/2014/main" id="{37CD9B34-41CE-7E9D-C1F0-BBC4C4B134D8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C76C6C8-DC89-8E66-45B9-1C7581900B99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45B7712-AF0F-BC50-BAF9-BE14EDE855C0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3F1C4F3-3314-D5EC-0484-70FB8EE088D3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F3B43F95-C647-D990-E8B8-B6B23E12CE3A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16" name="Rectangle 2">
                  <a:extLst>
                    <a:ext uri="{FF2B5EF4-FFF2-40B4-BE49-F238E27FC236}">
                      <a16:creationId xmlns:a16="http://schemas.microsoft.com/office/drawing/2014/main" id="{B46D4D5A-2869-3FA3-638E-D1882596E540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7" name="Rectangle 2">
                  <a:extLst>
                    <a:ext uri="{FF2B5EF4-FFF2-40B4-BE49-F238E27FC236}">
                      <a16:creationId xmlns:a16="http://schemas.microsoft.com/office/drawing/2014/main" id="{A7D43F9B-297B-5E9D-DE6B-0C3AB3D8BD24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8" name="Rectangle 2">
                  <a:extLst>
                    <a:ext uri="{FF2B5EF4-FFF2-40B4-BE49-F238E27FC236}">
                      <a16:creationId xmlns:a16="http://schemas.microsoft.com/office/drawing/2014/main" id="{AC58B78C-3426-A13D-9C09-DD67B39B32ED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15" name="Rectangle 2">
                <a:extLst>
                  <a:ext uri="{FF2B5EF4-FFF2-40B4-BE49-F238E27FC236}">
                    <a16:creationId xmlns:a16="http://schemas.microsoft.com/office/drawing/2014/main" id="{67A20611-EE09-8F40-FB80-C6D044705B88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11" name="Picture 4" descr="NasbNiroo Co.">
              <a:extLst>
                <a:ext uri="{FF2B5EF4-FFF2-40B4-BE49-F238E27FC236}">
                  <a16:creationId xmlns:a16="http://schemas.microsoft.com/office/drawing/2014/main" id="{3E009BE1-2B94-24BD-C810-C6476AB356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0" descr="MAPNA Group">
              <a:extLst>
                <a:ext uri="{FF2B5EF4-FFF2-40B4-BE49-F238E27FC236}">
                  <a16:creationId xmlns:a16="http://schemas.microsoft.com/office/drawing/2014/main" id="{EB5F691D-BE9B-CBBE-8358-4A0CF189D4D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A260EF5-79A5-4D23-BD67-C2A9306E8F78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68490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E74B4CF-073D-4868-A1C6-E02F62957812}"/>
              </a:ext>
            </a:extLst>
          </p:cNvPr>
          <p:cNvGrpSpPr/>
          <p:nvPr/>
        </p:nvGrpSpPr>
        <p:grpSpPr>
          <a:xfrm>
            <a:off x="4379805" y="663584"/>
            <a:ext cx="4906237" cy="783658"/>
            <a:chOff x="1612101" y="560894"/>
            <a:chExt cx="3466532" cy="471821"/>
          </a:xfrm>
        </p:grpSpPr>
        <p:sp>
          <p:nvSpPr>
            <p:cNvPr id="9" name="Round Same Side Corner Rectangle 52">
              <a:extLst>
                <a:ext uri="{FF2B5EF4-FFF2-40B4-BE49-F238E27FC236}">
                  <a16:creationId xmlns:a16="http://schemas.microsoft.com/office/drawing/2014/main" id="{F96F6962-66CA-4C7F-889B-AC3DB1DCF561}"/>
                </a:ext>
              </a:extLst>
            </p:cNvPr>
            <p:cNvSpPr/>
            <p:nvPr/>
          </p:nvSpPr>
          <p:spPr>
            <a:xfrm rot="10800000"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fa-IR" sz="2600" dirty="0">
                  <a:solidFill>
                    <a:schemeClr val="bg1"/>
                  </a:solidFill>
                </a:rPr>
                <a:t>سهم نصب نیرو از احداث برق کشور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95FE773-2C89-4974-A0CC-54D603C4EFA4}"/>
                </a:ext>
              </a:extLst>
            </p:cNvPr>
            <p:cNvSpPr/>
            <p:nvPr/>
          </p:nvSpPr>
          <p:spPr>
            <a:xfrm>
              <a:off x="3280122" y="629740"/>
              <a:ext cx="130523" cy="3768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fa-IR" sz="3467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Siemens Sans Roman"/>
                <a:cs typeface="B Roya" panose="00000400000000000000" pitchFamily="2" charset="-78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F2C1A8C-0EBB-4751-9115-83ADB66C67A2}"/>
              </a:ext>
            </a:extLst>
          </p:cNvPr>
          <p:cNvGrpSpPr/>
          <p:nvPr/>
        </p:nvGrpSpPr>
        <p:grpSpPr>
          <a:xfrm rot="5400000">
            <a:off x="4528473" y="-4549842"/>
            <a:ext cx="849057" cy="9877720"/>
            <a:chOff x="-5892" y="0"/>
            <a:chExt cx="676429" cy="9906000"/>
          </a:xfrm>
        </p:grpSpPr>
        <p:sp>
          <p:nvSpPr>
            <p:cNvPr id="12" name="Rounded Rectangle 26">
              <a:extLst>
                <a:ext uri="{FF2B5EF4-FFF2-40B4-BE49-F238E27FC236}">
                  <a16:creationId xmlns:a16="http://schemas.microsoft.com/office/drawing/2014/main" id="{05829305-D204-4170-AAD0-196B4215409D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3AB4320-14EB-450D-BF76-48EEA063328A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77F10E2-5568-4AE7-A19E-34E6CBA1E780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1292BD6-832D-4DBB-9D9F-4A1014D5C530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2F578C88-7BEA-4CA8-A895-B9A008C358E0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21" name="Rectangle 2">
                  <a:extLst>
                    <a:ext uri="{FF2B5EF4-FFF2-40B4-BE49-F238E27FC236}">
                      <a16:creationId xmlns:a16="http://schemas.microsoft.com/office/drawing/2014/main" id="{6C41046B-6425-4DFB-81F2-E44C60432555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22" name="Rectangle 2">
                  <a:extLst>
                    <a:ext uri="{FF2B5EF4-FFF2-40B4-BE49-F238E27FC236}">
                      <a16:creationId xmlns:a16="http://schemas.microsoft.com/office/drawing/2014/main" id="{88AC33A8-989A-4E2B-AE2E-CFDBD1EEC4BB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23" name="Rectangle 2">
                  <a:extLst>
                    <a:ext uri="{FF2B5EF4-FFF2-40B4-BE49-F238E27FC236}">
                      <a16:creationId xmlns:a16="http://schemas.microsoft.com/office/drawing/2014/main" id="{4A17A138-8C7F-4A8F-871F-1CF329EFD371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20" name="Rectangle 2">
                <a:extLst>
                  <a:ext uri="{FF2B5EF4-FFF2-40B4-BE49-F238E27FC236}">
                    <a16:creationId xmlns:a16="http://schemas.microsoft.com/office/drawing/2014/main" id="{2BFDA55C-6F16-461B-B17C-7CFB4508D82A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16" name="Picture 4" descr="NasbNiroo Co.">
              <a:extLst>
                <a:ext uri="{FF2B5EF4-FFF2-40B4-BE49-F238E27FC236}">
                  <a16:creationId xmlns:a16="http://schemas.microsoft.com/office/drawing/2014/main" id="{83BE80D6-8418-49CF-B4B4-F65F2FACEB1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0" descr="MAPNA Group">
              <a:extLst>
                <a:ext uri="{FF2B5EF4-FFF2-40B4-BE49-F238E27FC236}">
                  <a16:creationId xmlns:a16="http://schemas.microsoft.com/office/drawing/2014/main" id="{1C9134B3-7754-4F3B-861E-50D2446BE75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9BEED6D-4D4E-48ED-AB10-CFA90BA9D42C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37ED4AA-3A42-D412-63EB-5DC98F8408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7613976"/>
              </p:ext>
            </p:extLst>
          </p:nvPr>
        </p:nvGraphicFramePr>
        <p:xfrm>
          <a:off x="681039" y="1809751"/>
          <a:ext cx="8543924" cy="4448174"/>
        </p:xfrm>
        <a:graphic>
          <a:graphicData uri="http://schemas.openxmlformats.org/drawingml/2006/table">
            <a:tbl>
              <a:tblPr rtl="1"/>
              <a:tblGrid>
                <a:gridCol w="2215471">
                  <a:extLst>
                    <a:ext uri="{9D8B030D-6E8A-4147-A177-3AD203B41FA5}">
                      <a16:colId xmlns:a16="http://schemas.microsoft.com/office/drawing/2014/main" val="878805334"/>
                    </a:ext>
                  </a:extLst>
                </a:gridCol>
                <a:gridCol w="1271845">
                  <a:extLst>
                    <a:ext uri="{9D8B030D-6E8A-4147-A177-3AD203B41FA5}">
                      <a16:colId xmlns:a16="http://schemas.microsoft.com/office/drawing/2014/main" val="1564160582"/>
                    </a:ext>
                  </a:extLst>
                </a:gridCol>
                <a:gridCol w="1405183">
                  <a:extLst>
                    <a:ext uri="{9D8B030D-6E8A-4147-A177-3AD203B41FA5}">
                      <a16:colId xmlns:a16="http://schemas.microsoft.com/office/drawing/2014/main" val="3199415296"/>
                    </a:ext>
                  </a:extLst>
                </a:gridCol>
                <a:gridCol w="1138506">
                  <a:extLst>
                    <a:ext uri="{9D8B030D-6E8A-4147-A177-3AD203B41FA5}">
                      <a16:colId xmlns:a16="http://schemas.microsoft.com/office/drawing/2014/main" val="2338140267"/>
                    </a:ext>
                  </a:extLst>
                </a:gridCol>
                <a:gridCol w="1271845">
                  <a:extLst>
                    <a:ext uri="{9D8B030D-6E8A-4147-A177-3AD203B41FA5}">
                      <a16:colId xmlns:a16="http://schemas.microsoft.com/office/drawing/2014/main" val="242068562"/>
                    </a:ext>
                  </a:extLst>
                </a:gridCol>
                <a:gridCol w="1241074">
                  <a:extLst>
                    <a:ext uri="{9D8B030D-6E8A-4147-A177-3AD203B41FA5}">
                      <a16:colId xmlns:a16="http://schemas.microsoft.com/office/drawing/2014/main" val="2669112027"/>
                    </a:ext>
                  </a:extLst>
                </a:gridCol>
              </a:tblGrid>
              <a:tr h="760147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IQ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ظرفیت نصب شده نیروگاهی در ایران</a:t>
                      </a:r>
                    </a:p>
                  </a:txBody>
                  <a:tcPr marL="5128" marR="5128" marT="5128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IQ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قدرت (مگاوات)</a:t>
                      </a:r>
                    </a:p>
                  </a:txBody>
                  <a:tcPr marL="5128" marR="5128" marT="5128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IQ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سهم (درصد)</a:t>
                      </a:r>
                    </a:p>
                  </a:txBody>
                  <a:tcPr marL="5128" marR="5128" marT="5128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IQ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قدرت نصب شده توسط شرکت نصب نیرو (مگاوات)</a:t>
                      </a:r>
                    </a:p>
                  </a:txBody>
                  <a:tcPr marL="5128" marR="5128" marT="5128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IQ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سهم قدرت احداث شده توسط نصب نیرو در هر بخش (درصد) </a:t>
                      </a:r>
                    </a:p>
                  </a:txBody>
                  <a:tcPr marL="5128" marR="5128" marT="5128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IQ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سهم قدرت احداث شده در کشور توسط نصب نیرو  (درصد) </a:t>
                      </a:r>
                    </a:p>
                  </a:txBody>
                  <a:tcPr marL="5128" marR="5128" marT="5128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660310"/>
                  </a:ext>
                </a:extLst>
              </a:tr>
              <a:tr h="354958">
                <a:tc>
                  <a:txBody>
                    <a:bodyPr/>
                    <a:lstStyle/>
                    <a:p>
                      <a:pPr algn="ctr" rtl="1" fontAlgn="b"/>
                      <a:r>
                        <a:rPr lang="ar-IQ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بخاری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15829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17.4%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1950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12.3%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2.1%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9362378"/>
                  </a:ext>
                </a:extLst>
              </a:tr>
              <a:tr h="354958">
                <a:tc>
                  <a:txBody>
                    <a:bodyPr/>
                    <a:lstStyle/>
                    <a:p>
                      <a:pPr algn="ctr" rtl="1" fontAlgn="b"/>
                      <a:r>
                        <a:rPr lang="ar-IQ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گازی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22811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25.1%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10387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45.5%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11.4%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1446888"/>
                  </a:ext>
                </a:extLst>
              </a:tr>
              <a:tr h="354958">
                <a:tc>
                  <a:txBody>
                    <a:bodyPr/>
                    <a:lstStyle/>
                    <a:p>
                      <a:pPr algn="ctr" rtl="1" fontAlgn="b"/>
                      <a:r>
                        <a:rPr lang="ar-IQ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چرخه ترکیبی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35559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39.1%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9249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26.0%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10.2%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5881693"/>
                  </a:ext>
                </a:extLst>
              </a:tr>
              <a:tr h="354958">
                <a:tc>
                  <a:txBody>
                    <a:bodyPr/>
                    <a:lstStyle/>
                    <a:p>
                      <a:pPr algn="ctr" rtl="1" fontAlgn="b"/>
                      <a:r>
                        <a:rPr lang="ar-IQ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برق-آبی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12093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13.3%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2040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16.9%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2.2%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8559326"/>
                  </a:ext>
                </a:extLst>
              </a:tr>
              <a:tr h="354958">
                <a:tc>
                  <a:txBody>
                    <a:bodyPr/>
                    <a:lstStyle/>
                    <a:p>
                      <a:pPr algn="ctr" rtl="1" fontAlgn="b"/>
                      <a:r>
                        <a:rPr lang="ar-IQ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اتمی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1020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1.1%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 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 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 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4855581"/>
                  </a:ext>
                </a:extLst>
              </a:tr>
              <a:tr h="354958">
                <a:tc>
                  <a:txBody>
                    <a:bodyPr/>
                    <a:lstStyle/>
                    <a:p>
                      <a:pPr algn="ctr" rtl="1" fontAlgn="b"/>
                      <a:r>
                        <a:rPr lang="ar-IQ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تولید پراکنده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2235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2.5%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370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16.6%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0.4%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2414082"/>
                  </a:ext>
                </a:extLst>
              </a:tr>
              <a:tr h="354958">
                <a:tc>
                  <a:txBody>
                    <a:bodyPr/>
                    <a:lstStyle/>
                    <a:p>
                      <a:pPr algn="ctr" rtl="1" fontAlgn="b"/>
                      <a:r>
                        <a:rPr lang="ar-IQ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انرژی های تجدید پذیر و پاک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1040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1.1%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175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16.8%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0.2%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0175633"/>
                  </a:ext>
                </a:extLst>
              </a:tr>
              <a:tr h="354958">
                <a:tc>
                  <a:txBody>
                    <a:bodyPr/>
                    <a:lstStyle/>
                    <a:p>
                      <a:pPr algn="ctr" rtl="1" fontAlgn="b"/>
                      <a:r>
                        <a:rPr lang="ar-IQ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دیزلی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407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0.4%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 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 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 </a:t>
                      </a:r>
                    </a:p>
                  </a:txBody>
                  <a:tcPr marL="5128" marR="5128" marT="5128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8316939"/>
                  </a:ext>
                </a:extLst>
              </a:tr>
              <a:tr h="848363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IQ" sz="1500" b="1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کل ظرفیت نصب شده در کشور</a:t>
                      </a:r>
                    </a:p>
                  </a:txBody>
                  <a:tcPr marL="5128" marR="5128" marT="5128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90994</a:t>
                      </a:r>
                    </a:p>
                  </a:txBody>
                  <a:tcPr marL="5128" marR="5128" marT="5128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100%</a:t>
                      </a:r>
                    </a:p>
                  </a:txBody>
                  <a:tcPr marL="5128" marR="5128" marT="5128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24171</a:t>
                      </a:r>
                    </a:p>
                  </a:txBody>
                  <a:tcPr marL="5128" marR="5128" marT="5128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 </a:t>
                      </a:r>
                    </a:p>
                  </a:txBody>
                  <a:tcPr marL="5128" marR="5128" marT="5128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B Zar" panose="00000400000000000000" pitchFamily="2" charset="-78"/>
                          <a:cs typeface="B Zar" panose="00000400000000000000" pitchFamily="2" charset="-78"/>
                        </a:rPr>
                        <a:t>26.6%</a:t>
                      </a:r>
                    </a:p>
                  </a:txBody>
                  <a:tcPr marL="5128" marR="5128" marT="5128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64217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8463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5FE773-2C89-4974-A0CC-54D603C4EFA4}"/>
              </a:ext>
            </a:extLst>
          </p:cNvPr>
          <p:cNvSpPr/>
          <p:nvPr/>
        </p:nvSpPr>
        <p:spPr>
          <a:xfrm>
            <a:off x="6740581" y="777932"/>
            <a:ext cx="184731" cy="6258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fa-IR" sz="3467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Siemens Sans Roman"/>
              <a:cs typeface="B Roya" panose="000004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FCEFAA-5955-4E91-A09B-EA60D7371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4" y="0"/>
            <a:ext cx="9730596" cy="686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608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63DC682-C1B5-D463-A2D2-F049824C9E43}"/>
              </a:ext>
            </a:extLst>
          </p:cNvPr>
          <p:cNvGrpSpPr/>
          <p:nvPr/>
        </p:nvGrpSpPr>
        <p:grpSpPr>
          <a:xfrm>
            <a:off x="4857750" y="428131"/>
            <a:ext cx="4635801" cy="1143493"/>
            <a:chOff x="1612101" y="560894"/>
            <a:chExt cx="3466532" cy="503936"/>
          </a:xfrm>
        </p:grpSpPr>
        <p:sp>
          <p:nvSpPr>
            <p:cNvPr id="3" name="Round Same Side Corner Rectangle 52">
              <a:extLst>
                <a:ext uri="{FF2B5EF4-FFF2-40B4-BE49-F238E27FC236}">
                  <a16:creationId xmlns:a16="http://schemas.microsoft.com/office/drawing/2014/main" id="{C6342F77-CD23-B326-F9AE-E94F355299FB}"/>
                </a:ext>
              </a:extLst>
            </p:cNvPr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8FA6FF3-B5DD-8B86-1934-14F18F67688D}"/>
                </a:ext>
              </a:extLst>
            </p:cNvPr>
            <p:cNvSpPr/>
            <p:nvPr/>
          </p:nvSpPr>
          <p:spPr>
            <a:xfrm>
              <a:off x="1829667" y="629740"/>
              <a:ext cx="2635584" cy="435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پروژه های ساختمانی  </a:t>
              </a:r>
            </a:p>
            <a:p>
              <a:pPr algn="ctr"/>
              <a:endParaRPr lang="fa-IR" sz="3467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Siemens Sans Roman"/>
                <a:cs typeface="B Roya" panose="00000400000000000000" pitchFamily="2" charset="-78"/>
              </a:endParaRPr>
            </a:p>
          </p:txBody>
        </p:sp>
      </p:grpSp>
      <p:pic>
        <p:nvPicPr>
          <p:cNvPr id="5" name="Picture 2">
            <a:extLst>
              <a:ext uri="{FF2B5EF4-FFF2-40B4-BE49-F238E27FC236}">
                <a16:creationId xmlns:a16="http://schemas.microsoft.com/office/drawing/2014/main" id="{197D7810-E586-DB96-44E4-C26E8B7716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457325"/>
            <a:ext cx="8115300" cy="4933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BD20553-569F-4857-C5DF-B86F2F92DA55}"/>
              </a:ext>
            </a:extLst>
          </p:cNvPr>
          <p:cNvGrpSpPr/>
          <p:nvPr/>
        </p:nvGrpSpPr>
        <p:grpSpPr>
          <a:xfrm rot="5400000">
            <a:off x="4528472" y="-4514331"/>
            <a:ext cx="849057" cy="9877720"/>
            <a:chOff x="-5892" y="0"/>
            <a:chExt cx="676429" cy="9906000"/>
          </a:xfrm>
        </p:grpSpPr>
        <p:sp>
          <p:nvSpPr>
            <p:cNvPr id="7" name="Rounded Rectangle 26">
              <a:extLst>
                <a:ext uri="{FF2B5EF4-FFF2-40B4-BE49-F238E27FC236}">
                  <a16:creationId xmlns:a16="http://schemas.microsoft.com/office/drawing/2014/main" id="{7754296F-4F3D-36BF-A193-3BBAF3510457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4D6493F-37FD-31E6-5AFD-3B0CBE05BA89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BDA4B04-EC4A-5584-088A-6B89639780E9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2C80494-FD75-75F9-0C6D-048CC06968BE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9ECBE156-4D4B-41E7-1152-7A7574B2C41B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16" name="Rectangle 2">
                  <a:extLst>
                    <a:ext uri="{FF2B5EF4-FFF2-40B4-BE49-F238E27FC236}">
                      <a16:creationId xmlns:a16="http://schemas.microsoft.com/office/drawing/2014/main" id="{25928BE1-29F7-D750-4594-ADDEE69B3FC4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7" name="Rectangle 2">
                  <a:extLst>
                    <a:ext uri="{FF2B5EF4-FFF2-40B4-BE49-F238E27FC236}">
                      <a16:creationId xmlns:a16="http://schemas.microsoft.com/office/drawing/2014/main" id="{E09AD757-2675-4047-0357-9160AD999EF0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8" name="Rectangle 2">
                  <a:extLst>
                    <a:ext uri="{FF2B5EF4-FFF2-40B4-BE49-F238E27FC236}">
                      <a16:creationId xmlns:a16="http://schemas.microsoft.com/office/drawing/2014/main" id="{DA2B4E84-B674-0AAC-932B-E30EF3139E7C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15" name="Rectangle 2">
                <a:extLst>
                  <a:ext uri="{FF2B5EF4-FFF2-40B4-BE49-F238E27FC236}">
                    <a16:creationId xmlns:a16="http://schemas.microsoft.com/office/drawing/2014/main" id="{02044894-1B76-AB4F-ED3A-89891CA77700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11" name="Picture 4" descr="NasbNiroo Co.">
              <a:extLst>
                <a:ext uri="{FF2B5EF4-FFF2-40B4-BE49-F238E27FC236}">
                  <a16:creationId xmlns:a16="http://schemas.microsoft.com/office/drawing/2014/main" id="{D2B83C8E-7E43-C7B2-038F-45D620E1BB1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0" descr="MAPNA Group">
              <a:extLst>
                <a:ext uri="{FF2B5EF4-FFF2-40B4-BE49-F238E27FC236}">
                  <a16:creationId xmlns:a16="http://schemas.microsoft.com/office/drawing/2014/main" id="{ECE17E67-A435-2A5B-1F73-11321BA39E6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8DF53C5-0D78-7362-3579-4C6B5E7F2FA8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804200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2ADB11F-B215-49C9-BEAD-BA56228254B9}"/>
              </a:ext>
            </a:extLst>
          </p:cNvPr>
          <p:cNvGrpSpPr/>
          <p:nvPr/>
        </p:nvGrpSpPr>
        <p:grpSpPr>
          <a:xfrm rot="5400000">
            <a:off x="4528472" y="-4514331"/>
            <a:ext cx="849057" cy="9877720"/>
            <a:chOff x="-5892" y="0"/>
            <a:chExt cx="676429" cy="9906000"/>
          </a:xfrm>
        </p:grpSpPr>
        <p:sp>
          <p:nvSpPr>
            <p:cNvPr id="9" name="Rounded Rectangle 26">
              <a:extLst>
                <a:ext uri="{FF2B5EF4-FFF2-40B4-BE49-F238E27FC236}">
                  <a16:creationId xmlns:a16="http://schemas.microsoft.com/office/drawing/2014/main" id="{3BCB92AF-2168-41B9-B12E-C86E447466D5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2CCFA76-F259-47C0-9357-EC4B941DA045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3718E46-69F8-4619-B0C5-EEF23EE1ED4D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208006E-5CC3-47AB-8BA3-785C34957F21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A9A3FD46-D01C-4920-9F9D-A0A6EA995492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18" name="Rectangle 2">
                  <a:extLst>
                    <a:ext uri="{FF2B5EF4-FFF2-40B4-BE49-F238E27FC236}">
                      <a16:creationId xmlns:a16="http://schemas.microsoft.com/office/drawing/2014/main" id="{D8C95799-1FC3-4415-9F04-69CA89EDCB85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9" name="Rectangle 2">
                  <a:extLst>
                    <a:ext uri="{FF2B5EF4-FFF2-40B4-BE49-F238E27FC236}">
                      <a16:creationId xmlns:a16="http://schemas.microsoft.com/office/drawing/2014/main" id="{4AD72189-3027-4943-A79D-CCA828473D72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20" name="Rectangle 2">
                  <a:extLst>
                    <a:ext uri="{FF2B5EF4-FFF2-40B4-BE49-F238E27FC236}">
                      <a16:creationId xmlns:a16="http://schemas.microsoft.com/office/drawing/2014/main" id="{51078A22-FC73-4021-B54F-5FC0F0DDCF33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17" name="Rectangle 2">
                <a:extLst>
                  <a:ext uri="{FF2B5EF4-FFF2-40B4-BE49-F238E27FC236}">
                    <a16:creationId xmlns:a16="http://schemas.microsoft.com/office/drawing/2014/main" id="{9A9FF307-2788-4E28-B1BA-1B63E8DBAA7F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13" name="Picture 4" descr="NasbNiroo Co.">
              <a:extLst>
                <a:ext uri="{FF2B5EF4-FFF2-40B4-BE49-F238E27FC236}">
                  <a16:creationId xmlns:a16="http://schemas.microsoft.com/office/drawing/2014/main" id="{B539B923-B078-4E8C-8533-F300FD6E34C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0" descr="MAPNA Group">
              <a:extLst>
                <a:ext uri="{FF2B5EF4-FFF2-40B4-BE49-F238E27FC236}">
                  <a16:creationId xmlns:a16="http://schemas.microsoft.com/office/drawing/2014/main" id="{11610BF3-5D64-4D0A-B53F-C56D939A232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8F77F5D-2529-4697-B68F-56831BBC4459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BC1CAB9-F760-48E6-9988-EE48B91C77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3536747"/>
              </p:ext>
            </p:extLst>
          </p:nvPr>
        </p:nvGraphicFramePr>
        <p:xfrm>
          <a:off x="1269551" y="2056577"/>
          <a:ext cx="7998127" cy="4245120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384877">
                  <a:extLst>
                    <a:ext uri="{9D8B030D-6E8A-4147-A177-3AD203B41FA5}">
                      <a16:colId xmlns:a16="http://schemas.microsoft.com/office/drawing/2014/main" val="4199100309"/>
                    </a:ext>
                  </a:extLst>
                </a:gridCol>
                <a:gridCol w="7613250">
                  <a:extLst>
                    <a:ext uri="{9D8B030D-6E8A-4147-A177-3AD203B41FA5}">
                      <a16:colId xmlns:a16="http://schemas.microsoft.com/office/drawing/2014/main" val="3145950973"/>
                    </a:ext>
                  </a:extLst>
                </a:gridCol>
              </a:tblGrid>
              <a:tr h="235840">
                <a:tc gridSpan="2"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Titr" panose="00000700000000000000" pitchFamily="2" charset="-78"/>
                        </a:rPr>
                        <a:t>لیست پروژه های ساختمانی شرکت </a:t>
                      </a:r>
                      <a:endParaRPr lang="fa-IR" sz="1400" b="0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Titr" panose="00000700000000000000" pitchFamily="2" charset="-78"/>
                      </a:endParaRPr>
                    </a:p>
                  </a:txBody>
                  <a:tcPr marL="3526" marR="3526" marT="3526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858260"/>
                  </a:ext>
                </a:extLst>
              </a:tr>
              <a:tr h="23584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ردیف </a:t>
                      </a:r>
                      <a:endParaRPr lang="fa-IR" sz="1400" b="0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نام پروژه </a:t>
                      </a:r>
                      <a:endParaRPr lang="fa-IR" sz="1400" b="0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2285123227"/>
                  </a:ext>
                </a:extLst>
              </a:tr>
              <a:tr h="235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ساختمانی نیروگاه </a:t>
                      </a:r>
                      <a:r>
                        <a:rPr lang="fa-IR" sz="1400" u="none" strike="noStrike" dirty="0" err="1">
                          <a:effectLst/>
                          <a:cs typeface="B Nazanin" panose="00000400000000000000" pitchFamily="2" charset="-78"/>
                        </a:rPr>
                        <a:t>سبلان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4191634523"/>
                  </a:ext>
                </a:extLst>
              </a:tr>
              <a:tr h="235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ساختمانی نیروگاه ارومیه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687305374"/>
                  </a:ext>
                </a:extLst>
              </a:tr>
              <a:tr h="235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احداث سالن تست موتور هوایی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2977671948"/>
                  </a:ext>
                </a:extLst>
              </a:tr>
              <a:tr h="235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سوله لکوموتیو کرج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3383073685"/>
                  </a:ext>
                </a:extLst>
              </a:tr>
              <a:tr h="235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باقی مانده ساختمانی </a:t>
                      </a:r>
                      <a:r>
                        <a:rPr lang="fa-IR" sz="1400" u="none" strike="noStrike" dirty="0" err="1">
                          <a:effectLst/>
                          <a:cs typeface="B Nazanin" panose="00000400000000000000" pitchFamily="2" charset="-78"/>
                        </a:rPr>
                        <a:t>عسلویه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1591449628"/>
                  </a:ext>
                </a:extLst>
              </a:tr>
              <a:tr h="235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عملیات ساختمانی محوطه نیروگاه سیکل ترکیبی سیرجان (</a:t>
                      </a:r>
                      <a:r>
                        <a:rPr lang="fa-IR" sz="1400" u="none" strike="noStrike" dirty="0" err="1">
                          <a:effectLst/>
                          <a:cs typeface="B Nazanin" panose="00000400000000000000" pitchFamily="2" charset="-78"/>
                        </a:rPr>
                        <a:t>الویت</a:t>
                      </a:r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 اول)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1768475817"/>
                  </a:ext>
                </a:extLst>
              </a:tr>
              <a:tr h="235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7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عملیات باقیمانده </a:t>
                      </a:r>
                      <a:r>
                        <a:rPr lang="fa-IR" sz="1400" u="none" strike="noStrike" dirty="0" err="1">
                          <a:effectLst/>
                          <a:cs typeface="B Nazanin" panose="00000400000000000000" pitchFamily="2" charset="-78"/>
                        </a:rPr>
                        <a:t>زیرسازی</a:t>
                      </a:r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 جاده ها و محوطه (</a:t>
                      </a:r>
                      <a:r>
                        <a:rPr lang="fa-IR" sz="1400" u="none" strike="noStrike" dirty="0" err="1">
                          <a:effectLst/>
                          <a:cs typeface="B Nazanin" panose="00000400000000000000" pitchFamily="2" charset="-78"/>
                        </a:rPr>
                        <a:t>الویت</a:t>
                      </a:r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 دوم)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3841136029"/>
                  </a:ext>
                </a:extLst>
              </a:tr>
              <a:tr h="235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ساختمانی سیرجان بلوک 2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682191996"/>
                  </a:ext>
                </a:extLst>
              </a:tr>
              <a:tr h="235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 ساختمانی نیروگاه خرم آباد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4140682405"/>
                  </a:ext>
                </a:extLst>
              </a:tr>
              <a:tr h="235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10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 عملیات ساختمانی </a:t>
                      </a:r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BOP </a:t>
                      </a:r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نیروگاه گازی </a:t>
                      </a:r>
                      <a:r>
                        <a:rPr lang="fa-IR" sz="1400" u="none" strike="noStrike" dirty="0" err="1">
                          <a:effectLst/>
                          <a:cs typeface="B Nazanin" panose="00000400000000000000" pitchFamily="2" charset="-78"/>
                        </a:rPr>
                        <a:t>جاسک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1838133645"/>
                  </a:ext>
                </a:extLst>
              </a:tr>
              <a:tr h="235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11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 عملیات ساختمانی </a:t>
                      </a:r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POWER BLOCK </a:t>
                      </a:r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نیروگاه گازی </a:t>
                      </a:r>
                      <a:r>
                        <a:rPr lang="fa-IR" sz="1400" u="none" strike="noStrike" dirty="0" err="1">
                          <a:effectLst/>
                          <a:cs typeface="B Nazanin" panose="00000400000000000000" pitchFamily="2" charset="-78"/>
                        </a:rPr>
                        <a:t>جاسک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1231253109"/>
                  </a:ext>
                </a:extLst>
              </a:tr>
              <a:tr h="235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12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قرارداد عملیات ساختمانی نیروگاه سیکل ترکیبی </a:t>
                      </a:r>
                      <a:r>
                        <a:rPr lang="fa-IR" sz="1400" u="none" strike="noStrike" dirty="0" err="1">
                          <a:effectLst/>
                          <a:cs typeface="B Nazanin" panose="00000400000000000000" pitchFamily="2" charset="-78"/>
                        </a:rPr>
                        <a:t>اردکان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1272187514"/>
                  </a:ext>
                </a:extLst>
              </a:tr>
              <a:tr h="235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13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ساختمانی نیروگاه </a:t>
                      </a:r>
                      <a:r>
                        <a:rPr lang="fa-IR" sz="1400" u="none" strike="noStrike" dirty="0" err="1">
                          <a:effectLst/>
                          <a:cs typeface="B Nazanin" panose="00000400000000000000" pitchFamily="2" charset="-78"/>
                        </a:rPr>
                        <a:t>رودشور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2647854527"/>
                  </a:ext>
                </a:extLst>
              </a:tr>
              <a:tr h="235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14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ساختمانی نیروگاه تربت حیدریه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2748953857"/>
                  </a:ext>
                </a:extLst>
              </a:tr>
              <a:tr h="235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15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باقی مانده ساختمانی نیروگاه فردوسی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2984855388"/>
                  </a:ext>
                </a:extLst>
              </a:tr>
              <a:tr h="235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16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ساختمانی نیروگاه سیکل ترکیبی </a:t>
                      </a:r>
                      <a:r>
                        <a:rPr lang="fa-IR" sz="1400" u="none" strike="noStrike" dirty="0" err="1">
                          <a:effectLst/>
                          <a:cs typeface="B Nazanin" panose="00000400000000000000" pitchFamily="2" charset="-78"/>
                        </a:rPr>
                        <a:t>سهند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2069334546"/>
                  </a:ext>
                </a:extLst>
              </a:tr>
            </a:tbl>
          </a:graphicData>
        </a:graphic>
      </p:graphicFrame>
      <p:sp>
        <p:nvSpPr>
          <p:cNvPr id="3" name="Round Same Side Corner Rectangle 52">
            <a:extLst>
              <a:ext uri="{FF2B5EF4-FFF2-40B4-BE49-F238E27FC236}">
                <a16:creationId xmlns:a16="http://schemas.microsoft.com/office/drawing/2014/main" id="{21483CA8-0E88-0793-E131-4758B37DAA5F}"/>
              </a:ext>
            </a:extLst>
          </p:cNvPr>
          <p:cNvSpPr/>
          <p:nvPr/>
        </p:nvSpPr>
        <p:spPr>
          <a:xfrm rot="10800000" flipV="1">
            <a:off x="5257800" y="609280"/>
            <a:ext cx="4235748" cy="1072728"/>
          </a:xfrm>
          <a:prstGeom prst="round2Same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Siemens Sans Roman"/>
                <a:cs typeface="B Roya" panose="00000400000000000000" pitchFamily="2" charset="-78"/>
              </a:rPr>
              <a:t>پروژه های ساختمانی</a:t>
            </a:r>
          </a:p>
        </p:txBody>
      </p:sp>
    </p:spTree>
    <p:extLst>
      <p:ext uri="{BB962C8B-B14F-4D97-AF65-F5344CB8AC3E}">
        <p14:creationId xmlns:p14="http://schemas.microsoft.com/office/powerpoint/2010/main" val="35225749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130AFC2-053D-4371-8717-4789DC9F8847}"/>
              </a:ext>
            </a:extLst>
          </p:cNvPr>
          <p:cNvGrpSpPr/>
          <p:nvPr/>
        </p:nvGrpSpPr>
        <p:grpSpPr>
          <a:xfrm rot="5400000">
            <a:off x="4528472" y="-4514331"/>
            <a:ext cx="849057" cy="9877720"/>
            <a:chOff x="-5892" y="0"/>
            <a:chExt cx="676429" cy="9906000"/>
          </a:xfrm>
        </p:grpSpPr>
        <p:sp>
          <p:nvSpPr>
            <p:cNvPr id="9" name="Rounded Rectangle 26">
              <a:extLst>
                <a:ext uri="{FF2B5EF4-FFF2-40B4-BE49-F238E27FC236}">
                  <a16:creationId xmlns:a16="http://schemas.microsoft.com/office/drawing/2014/main" id="{B8D795A6-2749-49A2-8D6C-7A77B0265E2A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BA738DD-4584-4A00-8C1F-8E2E16D0B17E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725E88F-680C-42B3-AFBD-62AF9ED9B273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45F63F5-7D39-43ED-B128-DE106A3F0564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CF446D4B-FC5A-4ABD-ABA2-EC4685770079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18" name="Rectangle 2">
                  <a:extLst>
                    <a:ext uri="{FF2B5EF4-FFF2-40B4-BE49-F238E27FC236}">
                      <a16:creationId xmlns:a16="http://schemas.microsoft.com/office/drawing/2014/main" id="{B0B6A628-A83E-4407-BB3F-8F561D4D82F2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9" name="Rectangle 2">
                  <a:extLst>
                    <a:ext uri="{FF2B5EF4-FFF2-40B4-BE49-F238E27FC236}">
                      <a16:creationId xmlns:a16="http://schemas.microsoft.com/office/drawing/2014/main" id="{7F72AA5B-5E70-43D7-9B5E-48C671E01132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20" name="Rectangle 2">
                  <a:extLst>
                    <a:ext uri="{FF2B5EF4-FFF2-40B4-BE49-F238E27FC236}">
                      <a16:creationId xmlns:a16="http://schemas.microsoft.com/office/drawing/2014/main" id="{E661C348-DB7B-4375-9E15-A76AA992228B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17" name="Rectangle 2">
                <a:extLst>
                  <a:ext uri="{FF2B5EF4-FFF2-40B4-BE49-F238E27FC236}">
                    <a16:creationId xmlns:a16="http://schemas.microsoft.com/office/drawing/2014/main" id="{906BB0BD-F8D3-45C6-AED9-FFB326E41ED6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13" name="Picture 4" descr="NasbNiroo Co.">
              <a:extLst>
                <a:ext uri="{FF2B5EF4-FFF2-40B4-BE49-F238E27FC236}">
                  <a16:creationId xmlns:a16="http://schemas.microsoft.com/office/drawing/2014/main" id="{9A27DA2C-688E-4C00-AD2A-3148725B100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0" descr="MAPNA Group">
              <a:extLst>
                <a:ext uri="{FF2B5EF4-FFF2-40B4-BE49-F238E27FC236}">
                  <a16:creationId xmlns:a16="http://schemas.microsoft.com/office/drawing/2014/main" id="{4174CD8D-6BBE-4FCF-88F8-78827A42C20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DB17826-72DD-4336-90FB-7BCF4811B94E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C790FB0-D818-4FC1-9833-02EAF2BBE1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773080"/>
              </p:ext>
            </p:extLst>
          </p:nvPr>
        </p:nvGraphicFramePr>
        <p:xfrm>
          <a:off x="976544" y="2583402"/>
          <a:ext cx="8248420" cy="3718286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102852">
                  <a:extLst>
                    <a:ext uri="{9D8B030D-6E8A-4147-A177-3AD203B41FA5}">
                      <a16:colId xmlns:a16="http://schemas.microsoft.com/office/drawing/2014/main" val="2011815158"/>
                    </a:ext>
                  </a:extLst>
                </a:gridCol>
                <a:gridCol w="7145568">
                  <a:extLst>
                    <a:ext uri="{9D8B030D-6E8A-4147-A177-3AD203B41FA5}">
                      <a16:colId xmlns:a16="http://schemas.microsoft.com/office/drawing/2014/main" val="1999366697"/>
                    </a:ext>
                  </a:extLst>
                </a:gridCol>
              </a:tblGrid>
              <a:tr h="3380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17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 err="1">
                          <a:effectLst/>
                          <a:cs typeface="B Nazanin" panose="00000400000000000000" pitchFamily="2" charset="-78"/>
                        </a:rPr>
                        <a:t>دیزلخانه</a:t>
                      </a:r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 ایران </a:t>
                      </a:r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LNG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882090435"/>
                  </a:ext>
                </a:extLst>
              </a:tr>
              <a:tr h="3380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18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ساختمانی </a:t>
                      </a:r>
                      <a:r>
                        <a:rPr lang="fa-IR" sz="1400" u="none" strike="noStrike" dirty="0" err="1">
                          <a:effectLst/>
                          <a:cs typeface="B Nazanin" panose="00000400000000000000" pitchFamily="2" charset="-78"/>
                        </a:rPr>
                        <a:t>مکران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1196450669"/>
                  </a:ext>
                </a:extLst>
              </a:tr>
              <a:tr h="3380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19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ساختمانی نیروگاه </a:t>
                      </a:r>
                      <a:r>
                        <a:rPr lang="fa-IR" sz="1400" u="none" strike="noStrike" dirty="0" err="1">
                          <a:effectLst/>
                          <a:cs typeface="B Nazanin" panose="00000400000000000000" pitchFamily="2" charset="-78"/>
                        </a:rPr>
                        <a:t>المهدی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4287767181"/>
                  </a:ext>
                </a:extLst>
              </a:tr>
              <a:tr h="3380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20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ساختمانی نیروگاه </a:t>
                      </a:r>
                      <a:r>
                        <a:rPr lang="fa-IR" sz="1400" u="none" strike="noStrike" dirty="0" err="1">
                          <a:effectLst/>
                          <a:cs typeface="B Nazanin" panose="00000400000000000000" pitchFamily="2" charset="-78"/>
                        </a:rPr>
                        <a:t>نکا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302527846"/>
                  </a:ext>
                </a:extLst>
              </a:tr>
              <a:tr h="3380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21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نصب ساندویچ پانل نیروگاه </a:t>
                      </a:r>
                      <a:r>
                        <a:rPr lang="fa-IR" sz="1400" u="none" strike="noStrike" dirty="0" err="1">
                          <a:effectLst/>
                          <a:cs typeface="B Nazanin" panose="00000400000000000000" pitchFamily="2" charset="-78"/>
                        </a:rPr>
                        <a:t>رومیله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857880450"/>
                  </a:ext>
                </a:extLst>
              </a:tr>
              <a:tr h="3380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22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ساختمانی باقی مانده نیروگاه  </a:t>
                      </a:r>
                      <a:r>
                        <a:rPr lang="fa-IR" sz="1400" u="none" strike="noStrike" dirty="0" err="1">
                          <a:effectLst/>
                          <a:cs typeface="B Nazanin" panose="00000400000000000000" pitchFamily="2" charset="-78"/>
                        </a:rPr>
                        <a:t>دوکوهه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2385249912"/>
                  </a:ext>
                </a:extLst>
              </a:tr>
              <a:tr h="3380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23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 عملیات </a:t>
                      </a:r>
                      <a:r>
                        <a:rPr lang="fa-IR" sz="1400" u="none" strike="noStrike" dirty="0" err="1">
                          <a:effectLst/>
                          <a:cs typeface="B Nazanin" panose="00000400000000000000" pitchFamily="2" charset="-78"/>
                        </a:rPr>
                        <a:t>سیویل</a:t>
                      </a:r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 و سازه در محوطه داخل </a:t>
                      </a:r>
                      <a:r>
                        <a:rPr lang="fa-IR" sz="1400" u="none" strike="noStrike" dirty="0" err="1">
                          <a:effectLst/>
                          <a:cs typeface="B Nazanin" panose="00000400000000000000" pitchFamily="2" charset="-78"/>
                        </a:rPr>
                        <a:t>فنس</a:t>
                      </a:r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  ذخیره سازی میدان گازی </a:t>
                      </a:r>
                      <a:r>
                        <a:rPr lang="fa-IR" sz="1400" u="none" strike="noStrike" dirty="0" err="1">
                          <a:effectLst/>
                          <a:cs typeface="B Nazanin" panose="00000400000000000000" pitchFamily="2" charset="-78"/>
                        </a:rPr>
                        <a:t>شوریجه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4044825974"/>
                  </a:ext>
                </a:extLst>
              </a:tr>
              <a:tr h="3380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24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 ساختمانی پایه های </a:t>
                      </a:r>
                      <a:r>
                        <a:rPr lang="fa-IR" sz="1400" u="none" strike="noStrike" dirty="0" err="1">
                          <a:effectLst/>
                          <a:cs typeface="B Nazanin" panose="00000400000000000000" pitchFamily="2" charset="-78"/>
                        </a:rPr>
                        <a:t>بتنی</a:t>
                      </a:r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 سازه </a:t>
                      </a:r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ACC  </a:t>
                      </a:r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نیروگاه سیکل ترکیبی جنوب 2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1501441099"/>
                  </a:ext>
                </a:extLst>
              </a:tr>
              <a:tr h="3380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25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نیروگاه خورشیدی آفتاب شرق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544637591"/>
                  </a:ext>
                </a:extLst>
              </a:tr>
              <a:tr h="3380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26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ساختمانی نیروگاه زنجان 2 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1934481912"/>
                  </a:ext>
                </a:extLst>
              </a:tr>
              <a:tr h="3380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cs typeface="B Nazanin" panose="00000400000000000000" pitchFamily="2" charset="-78"/>
                        </a:rPr>
                        <a:t>27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dirty="0">
                          <a:effectLst/>
                          <a:cs typeface="B Nazanin" panose="00000400000000000000" pitchFamily="2" charset="-78"/>
                        </a:rPr>
                        <a:t>باقیمانده عملیات ساختمانی نیروگاه زنجان 2 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526" marR="3526" marT="3526" marB="0" anchor="ctr"/>
                </a:tc>
                <a:extLst>
                  <a:ext uri="{0D108BD9-81ED-4DB2-BD59-A6C34878D82A}">
                    <a16:rowId xmlns:a16="http://schemas.microsoft.com/office/drawing/2014/main" val="1747885903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72F5834-08CC-4F73-8D35-D9D27D44A1A2}"/>
              </a:ext>
            </a:extLst>
          </p:cNvPr>
          <p:cNvSpPr/>
          <p:nvPr/>
        </p:nvSpPr>
        <p:spPr>
          <a:xfrm>
            <a:off x="976544" y="2207768"/>
            <a:ext cx="8248419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a-IR" dirty="0">
                <a:solidFill>
                  <a:srgbClr val="000000"/>
                </a:solidFill>
                <a:latin typeface="B Koodak" panose="00000700000000000000" pitchFamily="2" charset="-78"/>
                <a:cs typeface="B Koodak" panose="00000700000000000000" pitchFamily="2" charset="-78"/>
              </a:rPr>
              <a:t>لیست پروژه های ساختمانی شرکت </a:t>
            </a:r>
            <a:endParaRPr lang="en-US" dirty="0"/>
          </a:p>
        </p:txBody>
      </p:sp>
      <p:sp>
        <p:nvSpPr>
          <p:cNvPr id="3" name="Round Same Side Corner Rectangle 52">
            <a:extLst>
              <a:ext uri="{FF2B5EF4-FFF2-40B4-BE49-F238E27FC236}">
                <a16:creationId xmlns:a16="http://schemas.microsoft.com/office/drawing/2014/main" id="{B61FD191-406C-7C29-684D-6EF5304A8969}"/>
              </a:ext>
            </a:extLst>
          </p:cNvPr>
          <p:cNvSpPr/>
          <p:nvPr/>
        </p:nvSpPr>
        <p:spPr>
          <a:xfrm rot="10800000" flipV="1">
            <a:off x="5257800" y="609280"/>
            <a:ext cx="4235748" cy="933770"/>
          </a:xfrm>
          <a:prstGeom prst="round2Same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Siemens Sans Roman"/>
                <a:cs typeface="B Roya" panose="00000400000000000000" pitchFamily="2" charset="-78"/>
              </a:rPr>
              <a:t>پروژه های ساختمانی</a:t>
            </a:r>
          </a:p>
          <a:p>
            <a:pPr algn="ctr"/>
            <a:endParaRPr lang="fa-IR" sz="28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Siemens Sans Roman"/>
              <a:cs typeface="B Roy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60272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67FF7C-7CEF-A3F3-411B-DC3E14DF29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225"/>
            <a:ext cx="9906000" cy="5286375"/>
          </a:xfrm>
          <a:prstGeom prst="rect">
            <a:avLst/>
          </a:prstGeom>
        </p:spPr>
      </p:pic>
      <p:sp>
        <p:nvSpPr>
          <p:cNvPr id="6" name="Round Same Side Corner Rectangle 52">
            <a:extLst>
              <a:ext uri="{FF2B5EF4-FFF2-40B4-BE49-F238E27FC236}">
                <a16:creationId xmlns:a16="http://schemas.microsoft.com/office/drawing/2014/main" id="{D7674D55-6703-47E4-F21F-7A6F7A794EFB}"/>
              </a:ext>
            </a:extLst>
          </p:cNvPr>
          <p:cNvSpPr/>
          <p:nvPr/>
        </p:nvSpPr>
        <p:spPr>
          <a:xfrm rot="10800000" flipV="1">
            <a:off x="5257800" y="323850"/>
            <a:ext cx="4235748" cy="1009650"/>
          </a:xfrm>
          <a:prstGeom prst="round2Same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Siemens Sans Roman"/>
                <a:cs typeface="B Roya" panose="00000400000000000000" pitchFamily="2" charset="-78"/>
              </a:rPr>
              <a:t>پروژه های نیروگاهی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66D1FEA-6986-2798-B38B-D8BF613EAA17}"/>
              </a:ext>
            </a:extLst>
          </p:cNvPr>
          <p:cNvGrpSpPr/>
          <p:nvPr/>
        </p:nvGrpSpPr>
        <p:grpSpPr>
          <a:xfrm rot="5400000">
            <a:off x="4528472" y="-4514331"/>
            <a:ext cx="849057" cy="9877720"/>
            <a:chOff x="-5892" y="0"/>
            <a:chExt cx="676429" cy="9906000"/>
          </a:xfrm>
        </p:grpSpPr>
        <p:sp>
          <p:nvSpPr>
            <p:cNvPr id="8" name="Rounded Rectangle 26">
              <a:extLst>
                <a:ext uri="{FF2B5EF4-FFF2-40B4-BE49-F238E27FC236}">
                  <a16:creationId xmlns:a16="http://schemas.microsoft.com/office/drawing/2014/main" id="{E17B11BC-118A-20BE-9E1C-B586F6E29945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178E8EB-E4A7-FA06-1DDD-89CCDDE0CF4E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1BDD03E-FB47-06FA-7B57-DEC38940189F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B2B4EF0-1255-6E62-6150-01954CBE5309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D2EA99BA-EBE1-035C-7500-AD49B965A615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17" name="Rectangle 2">
                  <a:extLst>
                    <a:ext uri="{FF2B5EF4-FFF2-40B4-BE49-F238E27FC236}">
                      <a16:creationId xmlns:a16="http://schemas.microsoft.com/office/drawing/2014/main" id="{A6D600D1-7192-892A-7481-3ECDA28C49C4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8" name="Rectangle 2">
                  <a:extLst>
                    <a:ext uri="{FF2B5EF4-FFF2-40B4-BE49-F238E27FC236}">
                      <a16:creationId xmlns:a16="http://schemas.microsoft.com/office/drawing/2014/main" id="{A5C91772-F2E9-C61D-CA08-F09479C0C95B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9" name="Rectangle 2">
                  <a:extLst>
                    <a:ext uri="{FF2B5EF4-FFF2-40B4-BE49-F238E27FC236}">
                      <a16:creationId xmlns:a16="http://schemas.microsoft.com/office/drawing/2014/main" id="{FAB9DD2B-7BE5-83F5-B71C-C1749686A856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16" name="Rectangle 2">
                <a:extLst>
                  <a:ext uri="{FF2B5EF4-FFF2-40B4-BE49-F238E27FC236}">
                    <a16:creationId xmlns:a16="http://schemas.microsoft.com/office/drawing/2014/main" id="{16C024A3-D44C-6D47-5EB6-B1E4FB82693D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12" name="Picture 4" descr="NasbNiroo Co.">
              <a:extLst>
                <a:ext uri="{FF2B5EF4-FFF2-40B4-BE49-F238E27FC236}">
                  <a16:creationId xmlns:a16="http://schemas.microsoft.com/office/drawing/2014/main" id="{80657604-07F1-A96B-DF61-79EB4FCF6B5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0" descr="MAPNA Group">
              <a:extLst>
                <a:ext uri="{FF2B5EF4-FFF2-40B4-BE49-F238E27FC236}">
                  <a16:creationId xmlns:a16="http://schemas.microsoft.com/office/drawing/2014/main" id="{36556179-ED84-7C7D-6330-173F69D9102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55E4524-793B-3BB3-09AE-204F505FD44A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91538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8284CF5-6C89-4A66-BF27-43D3D49DCB79}"/>
              </a:ext>
            </a:extLst>
          </p:cNvPr>
          <p:cNvGrpSpPr/>
          <p:nvPr/>
        </p:nvGrpSpPr>
        <p:grpSpPr>
          <a:xfrm rot="5400000">
            <a:off x="4528472" y="-4514331"/>
            <a:ext cx="849057" cy="9877720"/>
            <a:chOff x="-5892" y="0"/>
            <a:chExt cx="676429" cy="9906000"/>
          </a:xfrm>
        </p:grpSpPr>
        <p:sp>
          <p:nvSpPr>
            <p:cNvPr id="8" name="Rounded Rectangle 26">
              <a:extLst>
                <a:ext uri="{FF2B5EF4-FFF2-40B4-BE49-F238E27FC236}">
                  <a16:creationId xmlns:a16="http://schemas.microsoft.com/office/drawing/2014/main" id="{D031F2B5-EC81-4E44-BED9-644D5EA3309D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D22D881-5877-4655-AC7D-ABA059FF2868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03F7585-B97F-41FF-A633-04A3A8374C3A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700793A-56B6-4484-9509-AFC8A385AB53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69048154-4641-4D3F-8866-9891A5F090CD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17" name="Rectangle 2">
                  <a:extLst>
                    <a:ext uri="{FF2B5EF4-FFF2-40B4-BE49-F238E27FC236}">
                      <a16:creationId xmlns:a16="http://schemas.microsoft.com/office/drawing/2014/main" id="{BE1CFD3F-D847-467E-A89E-49C380698E1B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8" name="Rectangle 2">
                  <a:extLst>
                    <a:ext uri="{FF2B5EF4-FFF2-40B4-BE49-F238E27FC236}">
                      <a16:creationId xmlns:a16="http://schemas.microsoft.com/office/drawing/2014/main" id="{95D8FB39-C3F0-4FD1-961B-1E0D55A5AE63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9" name="Rectangle 2">
                  <a:extLst>
                    <a:ext uri="{FF2B5EF4-FFF2-40B4-BE49-F238E27FC236}">
                      <a16:creationId xmlns:a16="http://schemas.microsoft.com/office/drawing/2014/main" id="{F2407352-C5BF-4D8B-ADF3-01CC3ED8AAB8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16" name="Rectangle 2">
                <a:extLst>
                  <a:ext uri="{FF2B5EF4-FFF2-40B4-BE49-F238E27FC236}">
                    <a16:creationId xmlns:a16="http://schemas.microsoft.com/office/drawing/2014/main" id="{96313F43-2940-44C7-85C5-39642F97166F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12" name="Picture 4" descr="NasbNiroo Co.">
              <a:extLst>
                <a:ext uri="{FF2B5EF4-FFF2-40B4-BE49-F238E27FC236}">
                  <a16:creationId xmlns:a16="http://schemas.microsoft.com/office/drawing/2014/main" id="{2F59B7BA-CB72-41EC-B7F3-3CC189FB460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0" descr="MAPNA Group">
              <a:extLst>
                <a:ext uri="{FF2B5EF4-FFF2-40B4-BE49-F238E27FC236}">
                  <a16:creationId xmlns:a16="http://schemas.microsoft.com/office/drawing/2014/main" id="{D5646061-97BA-4D67-87B8-562BD14DD48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D809368-A70F-449D-A7B4-62575CDB1E85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7850BB71-1ED2-4F52-A3EC-A82D8557C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7536972"/>
              </p:ext>
            </p:extLst>
          </p:nvPr>
        </p:nvGraphicFramePr>
        <p:xfrm>
          <a:off x="1265390" y="2084119"/>
          <a:ext cx="7727227" cy="3993183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616067">
                  <a:extLst>
                    <a:ext uri="{9D8B030D-6E8A-4147-A177-3AD203B41FA5}">
                      <a16:colId xmlns:a16="http://schemas.microsoft.com/office/drawing/2014/main" val="1304933226"/>
                    </a:ext>
                  </a:extLst>
                </a:gridCol>
                <a:gridCol w="3555580">
                  <a:extLst>
                    <a:ext uri="{9D8B030D-6E8A-4147-A177-3AD203B41FA5}">
                      <a16:colId xmlns:a16="http://schemas.microsoft.com/office/drawing/2014/main" val="637602152"/>
                    </a:ext>
                  </a:extLst>
                </a:gridCol>
                <a:gridCol w="3555580">
                  <a:extLst>
                    <a:ext uri="{9D8B030D-6E8A-4147-A177-3AD203B41FA5}">
                      <a16:colId xmlns:a16="http://schemas.microsoft.com/office/drawing/2014/main" val="2182925789"/>
                    </a:ext>
                  </a:extLst>
                </a:gridCol>
              </a:tblGrid>
              <a:tr h="439387">
                <a:tc gridSpan="3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a-IR" sz="1800" kern="1200" dirty="0">
                          <a:solidFill>
                            <a:srgbClr val="000000"/>
                          </a:solidFill>
                          <a:latin typeface="B Koodak" panose="00000700000000000000" pitchFamily="2" charset="-78"/>
                          <a:ea typeface="+mn-ea"/>
                          <a:cs typeface="B Koodak" panose="00000700000000000000" pitchFamily="2" charset="-78"/>
                        </a:rPr>
                        <a:t>لیست پروژه های </a:t>
                      </a:r>
                      <a:r>
                        <a:rPr lang="fa-IR" sz="1800" kern="1200" dirty="0" err="1">
                          <a:solidFill>
                            <a:srgbClr val="000000"/>
                          </a:solidFill>
                          <a:latin typeface="B Koodak" panose="00000700000000000000" pitchFamily="2" charset="-78"/>
                          <a:ea typeface="+mn-ea"/>
                          <a:cs typeface="B Koodak" panose="00000700000000000000" pitchFamily="2" charset="-78"/>
                        </a:rPr>
                        <a:t>نیروگاهی</a:t>
                      </a:r>
                      <a:endParaRPr lang="fa-IR" sz="1800" kern="1200" dirty="0">
                        <a:solidFill>
                          <a:srgbClr val="000000"/>
                        </a:solidFill>
                        <a:latin typeface="B Koodak" panose="00000700000000000000" pitchFamily="2" charset="-78"/>
                        <a:ea typeface="+mn-ea"/>
                        <a:cs typeface="B Koodak" panose="00000700000000000000" pitchFamily="2" charset="-78"/>
                      </a:endParaRPr>
                    </a:p>
                  </a:txBody>
                  <a:tcPr marL="4970" marR="4970" marT="497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 fontAlgn="ctr"/>
                      <a:endParaRPr lang="fa-IR" sz="900" b="0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4970" marR="4970" marT="4970" marB="0" anchor="ctr"/>
                </a:tc>
                <a:tc hMerge="1">
                  <a:txBody>
                    <a:bodyPr/>
                    <a:lstStyle/>
                    <a:p>
                      <a:pPr algn="ctr" rtl="1" fontAlgn="ctr"/>
                      <a:endParaRPr lang="fa-IR" sz="900" b="0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4970" marR="4970" marT="4970" marB="0" anchor="ctr"/>
                </a:tc>
                <a:extLst>
                  <a:ext uri="{0D108BD9-81ED-4DB2-BD59-A6C34878D82A}">
                    <a16:rowId xmlns:a16="http://schemas.microsoft.com/office/drawing/2014/main" val="40861664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ردیف </a:t>
                      </a: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نام پروژه </a:t>
                      </a: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نوع پروژه</a:t>
                      </a:r>
                    </a:p>
                  </a:txBody>
                  <a:tcPr marL="4970" marR="4970" marT="4970" marB="0" anchor="ctr"/>
                </a:tc>
                <a:extLst>
                  <a:ext uri="{0D108BD9-81ED-4DB2-BD59-A6C34878D82A}">
                    <a16:rowId xmlns:a16="http://schemas.microsoft.com/office/drawing/2014/main" val="3471075101"/>
                  </a:ext>
                </a:extLst>
              </a:tr>
              <a:tr h="178809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1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HRSG 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نیروگاه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سبلان</a:t>
                      </a:r>
                      <a:endParaRPr lang="fa-I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بویلر</a:t>
                      </a:r>
                    </a:p>
                  </a:txBody>
                  <a:tcPr marL="4970" marR="4970" marT="4970" marB="0" anchor="ctr"/>
                </a:tc>
                <a:extLst>
                  <a:ext uri="{0D108BD9-81ED-4DB2-BD59-A6C34878D82A}">
                    <a16:rowId xmlns:a16="http://schemas.microsoft.com/office/drawing/2014/main" val="3221136959"/>
                  </a:ext>
                </a:extLst>
              </a:tr>
              <a:tr h="248588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2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نصب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B.O.P 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نیروگاه سیکل ترکیبی ارومیه </a:t>
                      </a: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BOP</a:t>
                      </a:r>
                    </a:p>
                  </a:txBody>
                  <a:tcPr marL="4970" marR="4970" marT="4970" marB="0" anchor="ctr"/>
                </a:tc>
                <a:extLst>
                  <a:ext uri="{0D108BD9-81ED-4DB2-BD59-A6C34878D82A}">
                    <a16:rowId xmlns:a16="http://schemas.microsoft.com/office/drawing/2014/main" val="4260862760"/>
                  </a:ext>
                </a:extLst>
              </a:tr>
              <a:tr h="248588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3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خرید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B.O.P 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نیروگاه سیکل ترکیبی ارومیه </a:t>
                      </a: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خرید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BOP</a:t>
                      </a:r>
                    </a:p>
                  </a:txBody>
                  <a:tcPr marL="4970" marR="4970" marT="4970" marB="0" anchor="ctr"/>
                </a:tc>
                <a:extLst>
                  <a:ext uri="{0D108BD9-81ED-4DB2-BD59-A6C34878D82A}">
                    <a16:rowId xmlns:a16="http://schemas.microsoft.com/office/drawing/2014/main" val="6012915"/>
                  </a:ext>
                </a:extLst>
              </a:tr>
              <a:tr h="178809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4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نصب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HRSG 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نیروگاه ارومیه</a:t>
                      </a: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بویلر</a:t>
                      </a:r>
                      <a:endParaRPr lang="fa-I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970" marR="4970" marT="4970" marB="0" anchor="ctr"/>
                </a:tc>
                <a:extLst>
                  <a:ext uri="{0D108BD9-81ED-4DB2-BD59-A6C34878D82A}">
                    <a16:rowId xmlns:a16="http://schemas.microsoft.com/office/drawing/2014/main" val="476372649"/>
                  </a:ext>
                </a:extLst>
              </a:tr>
              <a:tr h="178809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5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بویلرهای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عسلویه</a:t>
                      </a:r>
                      <a:endParaRPr lang="fa-I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بویلر</a:t>
                      </a:r>
                      <a:endParaRPr lang="fa-I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970" marR="4970" marT="4970" marB="0" anchor="ctr"/>
                </a:tc>
                <a:extLst>
                  <a:ext uri="{0D108BD9-81ED-4DB2-BD59-A6C34878D82A}">
                    <a16:rowId xmlns:a16="http://schemas.microsoft.com/office/drawing/2014/main" val="790366861"/>
                  </a:ext>
                </a:extLst>
              </a:tr>
              <a:tr h="178809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6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STG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عسلویه</a:t>
                      </a:r>
                      <a:endParaRPr lang="fa-I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STG</a:t>
                      </a:r>
                    </a:p>
                  </a:txBody>
                  <a:tcPr marL="4970" marR="4970" marT="4970" marB="0" anchor="ctr"/>
                </a:tc>
                <a:extLst>
                  <a:ext uri="{0D108BD9-81ED-4DB2-BD59-A6C34878D82A}">
                    <a16:rowId xmlns:a16="http://schemas.microsoft.com/office/drawing/2014/main" val="2357608559"/>
                  </a:ext>
                </a:extLst>
              </a:tr>
              <a:tr h="178809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7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کولینگ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عسلویه</a:t>
                      </a:r>
                      <a:endParaRPr lang="fa-I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ACC</a:t>
                      </a:r>
                    </a:p>
                  </a:txBody>
                  <a:tcPr marL="4970" marR="4970" marT="4970" marB="0" anchor="ctr"/>
                </a:tc>
                <a:extLst>
                  <a:ext uri="{0D108BD9-81ED-4DB2-BD59-A6C34878D82A}">
                    <a16:rowId xmlns:a16="http://schemas.microsoft.com/office/drawing/2014/main" val="62457114"/>
                  </a:ext>
                </a:extLst>
              </a:tr>
              <a:tr h="178809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8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رفع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دیفکت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های نیروگاه گل گهر </a:t>
                      </a: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بویلر</a:t>
                      </a:r>
                      <a:endParaRPr lang="fa-I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970" marR="4970" marT="4970" marB="0" anchor="ctr"/>
                </a:tc>
                <a:extLst>
                  <a:ext uri="{0D108BD9-81ED-4DB2-BD59-A6C34878D82A}">
                    <a16:rowId xmlns:a16="http://schemas.microsoft.com/office/drawing/2014/main" val="3054986159"/>
                  </a:ext>
                </a:extLst>
              </a:tr>
              <a:tr h="178809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9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گازی سیرجان بلوک 2</a:t>
                      </a: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GTG</a:t>
                      </a:r>
                    </a:p>
                  </a:txBody>
                  <a:tcPr marL="4970" marR="4970" marT="4970" marB="0" anchor="ctr"/>
                </a:tc>
                <a:extLst>
                  <a:ext uri="{0D108BD9-81ED-4DB2-BD59-A6C34878D82A}">
                    <a16:rowId xmlns:a16="http://schemas.microsoft.com/office/drawing/2014/main" val="3939418883"/>
                  </a:ext>
                </a:extLst>
              </a:tr>
              <a:tr h="178809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10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نصب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ACC  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خرم آباد</a:t>
                      </a: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ACC</a:t>
                      </a:r>
                    </a:p>
                  </a:txBody>
                  <a:tcPr marL="4970" marR="4970" marT="4970" marB="0" anchor="ctr"/>
                </a:tc>
                <a:extLst>
                  <a:ext uri="{0D108BD9-81ED-4DB2-BD59-A6C34878D82A}">
                    <a16:rowId xmlns:a16="http://schemas.microsoft.com/office/drawing/2014/main" val="2251234444"/>
                  </a:ext>
                </a:extLst>
              </a:tr>
              <a:tr h="178809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11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خرید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بالک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متریال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ACC 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خرم آباد </a:t>
                      </a: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خرید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ACC</a:t>
                      </a:r>
                    </a:p>
                  </a:txBody>
                  <a:tcPr marL="4970" marR="4970" marT="4970" marB="0" anchor="ctr"/>
                </a:tc>
                <a:extLst>
                  <a:ext uri="{0D108BD9-81ED-4DB2-BD59-A6C34878D82A}">
                    <a16:rowId xmlns:a16="http://schemas.microsoft.com/office/drawing/2014/main" val="1601602057"/>
                  </a:ext>
                </a:extLst>
              </a:tr>
              <a:tr h="178809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12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نیروگاه 25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مگاواتی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پرتابل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دوتریلر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پرند</a:t>
                      </a: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مقیاس کوچک</a:t>
                      </a:r>
                    </a:p>
                  </a:txBody>
                  <a:tcPr marL="4970" marR="4970" marT="4970" marB="0" anchor="ctr"/>
                </a:tc>
                <a:extLst>
                  <a:ext uri="{0D108BD9-81ED-4DB2-BD59-A6C34878D82A}">
                    <a16:rowId xmlns:a16="http://schemas.microsoft.com/office/drawing/2014/main" val="1675903568"/>
                  </a:ext>
                </a:extLst>
              </a:tr>
              <a:tr h="178809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13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GTG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سبزوار</a:t>
                      </a:r>
                      <a:endParaRPr lang="fa-I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GTG</a:t>
                      </a:r>
                    </a:p>
                  </a:txBody>
                  <a:tcPr marL="4970" marR="4970" marT="4970" marB="0" anchor="ctr"/>
                </a:tc>
                <a:extLst>
                  <a:ext uri="{0D108BD9-81ED-4DB2-BD59-A6C34878D82A}">
                    <a16:rowId xmlns:a16="http://schemas.microsoft.com/office/drawing/2014/main" val="1604325752"/>
                  </a:ext>
                </a:extLst>
              </a:tr>
              <a:tr h="178809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14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</a:t>
                      </a:r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HRSG  </a:t>
                      </a:r>
                      <a:r>
                        <a:rPr lang="fa-IR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نیروگاه رودشور</a:t>
                      </a: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بویلر</a:t>
                      </a:r>
                      <a:endParaRPr lang="fa-I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970" marR="4970" marT="4970" marB="0" anchor="ctr"/>
                </a:tc>
                <a:extLst>
                  <a:ext uri="{0D108BD9-81ED-4DB2-BD59-A6C34878D82A}">
                    <a16:rowId xmlns:a16="http://schemas.microsoft.com/office/drawing/2014/main" val="2388001016"/>
                  </a:ext>
                </a:extLst>
              </a:tr>
              <a:tr h="178809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15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</a:t>
                      </a:r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ACC  </a:t>
                      </a:r>
                      <a:r>
                        <a:rPr lang="fa-IR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نیروگاه رودشور</a:t>
                      </a: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ACC</a:t>
                      </a:r>
                    </a:p>
                  </a:txBody>
                  <a:tcPr marL="4970" marR="4970" marT="4970" marB="0" anchor="ctr"/>
                </a:tc>
                <a:extLst>
                  <a:ext uri="{0D108BD9-81ED-4DB2-BD59-A6C34878D82A}">
                    <a16:rowId xmlns:a16="http://schemas.microsoft.com/office/drawing/2014/main" val="3580921810"/>
                  </a:ext>
                </a:extLst>
              </a:tr>
            </a:tbl>
          </a:graphicData>
        </a:graphic>
      </p:graphicFrame>
      <p:sp>
        <p:nvSpPr>
          <p:cNvPr id="2" name="Round Same Side Corner Rectangle 52">
            <a:extLst>
              <a:ext uri="{FF2B5EF4-FFF2-40B4-BE49-F238E27FC236}">
                <a16:creationId xmlns:a16="http://schemas.microsoft.com/office/drawing/2014/main" id="{285DA22D-52BF-0BD4-9241-C71D56561535}"/>
              </a:ext>
            </a:extLst>
          </p:cNvPr>
          <p:cNvSpPr/>
          <p:nvPr/>
        </p:nvSpPr>
        <p:spPr>
          <a:xfrm rot="10800000" flipV="1">
            <a:off x="5257800" y="609280"/>
            <a:ext cx="4235748" cy="1072728"/>
          </a:xfrm>
          <a:prstGeom prst="round2Same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Siemens Sans Roman"/>
                <a:cs typeface="B Roya" panose="00000400000000000000" pitchFamily="2" charset="-78"/>
              </a:rPr>
              <a:t>پروژه های نیروگاهی </a:t>
            </a:r>
          </a:p>
        </p:txBody>
      </p:sp>
    </p:spTree>
    <p:extLst>
      <p:ext uri="{BB962C8B-B14F-4D97-AF65-F5344CB8AC3E}">
        <p14:creationId xmlns:p14="http://schemas.microsoft.com/office/powerpoint/2010/main" val="3682208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8284CF5-6C89-4A66-BF27-43D3D49DCB79}"/>
              </a:ext>
            </a:extLst>
          </p:cNvPr>
          <p:cNvGrpSpPr/>
          <p:nvPr/>
        </p:nvGrpSpPr>
        <p:grpSpPr>
          <a:xfrm rot="5400000">
            <a:off x="4528472" y="-4514331"/>
            <a:ext cx="849057" cy="9877720"/>
            <a:chOff x="-5892" y="0"/>
            <a:chExt cx="676429" cy="9906000"/>
          </a:xfrm>
        </p:grpSpPr>
        <p:sp>
          <p:nvSpPr>
            <p:cNvPr id="8" name="Rounded Rectangle 26">
              <a:extLst>
                <a:ext uri="{FF2B5EF4-FFF2-40B4-BE49-F238E27FC236}">
                  <a16:creationId xmlns:a16="http://schemas.microsoft.com/office/drawing/2014/main" id="{D031F2B5-EC81-4E44-BED9-644D5EA3309D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D22D881-5877-4655-AC7D-ABA059FF2868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03F7585-B97F-41FF-A633-04A3A8374C3A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700793A-56B6-4484-9509-AFC8A385AB53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69048154-4641-4D3F-8866-9891A5F090CD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17" name="Rectangle 2">
                  <a:extLst>
                    <a:ext uri="{FF2B5EF4-FFF2-40B4-BE49-F238E27FC236}">
                      <a16:creationId xmlns:a16="http://schemas.microsoft.com/office/drawing/2014/main" id="{BE1CFD3F-D847-467E-A89E-49C380698E1B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8" name="Rectangle 2">
                  <a:extLst>
                    <a:ext uri="{FF2B5EF4-FFF2-40B4-BE49-F238E27FC236}">
                      <a16:creationId xmlns:a16="http://schemas.microsoft.com/office/drawing/2014/main" id="{95D8FB39-C3F0-4FD1-961B-1E0D55A5AE63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9" name="Rectangle 2">
                  <a:extLst>
                    <a:ext uri="{FF2B5EF4-FFF2-40B4-BE49-F238E27FC236}">
                      <a16:creationId xmlns:a16="http://schemas.microsoft.com/office/drawing/2014/main" id="{F2407352-C5BF-4D8B-ADF3-01CC3ED8AAB8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16" name="Rectangle 2">
                <a:extLst>
                  <a:ext uri="{FF2B5EF4-FFF2-40B4-BE49-F238E27FC236}">
                    <a16:creationId xmlns:a16="http://schemas.microsoft.com/office/drawing/2014/main" id="{96313F43-2940-44C7-85C5-39642F97166F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12" name="Picture 4" descr="NasbNiroo Co.">
              <a:extLst>
                <a:ext uri="{FF2B5EF4-FFF2-40B4-BE49-F238E27FC236}">
                  <a16:creationId xmlns:a16="http://schemas.microsoft.com/office/drawing/2014/main" id="{2F59B7BA-CB72-41EC-B7F3-3CC189FB460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0" descr="MAPNA Group">
              <a:extLst>
                <a:ext uri="{FF2B5EF4-FFF2-40B4-BE49-F238E27FC236}">
                  <a16:creationId xmlns:a16="http://schemas.microsoft.com/office/drawing/2014/main" id="{D5646061-97BA-4D67-87B8-562BD14DD48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D809368-A70F-449D-A7B4-62575CDB1E85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F03C2D4C-C85B-44FA-8D18-EE4B330BF9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666454"/>
              </p:ext>
            </p:extLst>
          </p:nvPr>
        </p:nvGraphicFramePr>
        <p:xfrm>
          <a:off x="2317362" y="2042555"/>
          <a:ext cx="6042065" cy="3956814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481713">
                  <a:extLst>
                    <a:ext uri="{9D8B030D-6E8A-4147-A177-3AD203B41FA5}">
                      <a16:colId xmlns:a16="http://schemas.microsoft.com/office/drawing/2014/main" val="2115609507"/>
                    </a:ext>
                  </a:extLst>
                </a:gridCol>
                <a:gridCol w="2780176">
                  <a:extLst>
                    <a:ext uri="{9D8B030D-6E8A-4147-A177-3AD203B41FA5}">
                      <a16:colId xmlns:a16="http://schemas.microsoft.com/office/drawing/2014/main" val="3648851759"/>
                    </a:ext>
                  </a:extLst>
                </a:gridCol>
                <a:gridCol w="2780176">
                  <a:extLst>
                    <a:ext uri="{9D8B030D-6E8A-4147-A177-3AD203B41FA5}">
                      <a16:colId xmlns:a16="http://schemas.microsoft.com/office/drawing/2014/main" val="1660503709"/>
                    </a:ext>
                  </a:extLst>
                </a:gridCol>
              </a:tblGrid>
              <a:tr h="214472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kern="1200" dirty="0">
                          <a:solidFill>
                            <a:srgbClr val="000000"/>
                          </a:solidFill>
                          <a:latin typeface="B Koodak" panose="00000700000000000000" pitchFamily="2" charset="-78"/>
                          <a:ea typeface="+mn-ea"/>
                          <a:cs typeface="B Koodak" panose="00000700000000000000" pitchFamily="2" charset="-78"/>
                        </a:rPr>
                        <a:t>لیست</a:t>
                      </a:r>
                      <a:r>
                        <a:rPr lang="fa-IR" sz="1200" kern="1200" dirty="0">
                          <a:solidFill>
                            <a:srgbClr val="000000"/>
                          </a:solidFill>
                          <a:latin typeface="B Koodak" panose="00000700000000000000" pitchFamily="2" charset="-78"/>
                          <a:ea typeface="+mn-ea"/>
                          <a:cs typeface="B Koodak" panose="00000700000000000000" pitchFamily="2" charset="-78"/>
                        </a:rPr>
                        <a:t> </a:t>
                      </a:r>
                      <a:r>
                        <a:rPr lang="fa-IR" sz="1800" kern="1200" dirty="0">
                          <a:solidFill>
                            <a:srgbClr val="000000"/>
                          </a:solidFill>
                          <a:latin typeface="B Koodak" panose="00000700000000000000" pitchFamily="2" charset="-78"/>
                          <a:ea typeface="+mn-ea"/>
                          <a:cs typeface="B Koodak" panose="00000700000000000000" pitchFamily="2" charset="-78"/>
                        </a:rPr>
                        <a:t>پروژه های </a:t>
                      </a:r>
                      <a:r>
                        <a:rPr lang="fa-IR" sz="1800" kern="1200" dirty="0" err="1">
                          <a:solidFill>
                            <a:srgbClr val="000000"/>
                          </a:solidFill>
                          <a:latin typeface="B Koodak" panose="00000700000000000000" pitchFamily="2" charset="-78"/>
                          <a:ea typeface="+mn-ea"/>
                          <a:cs typeface="B Koodak" panose="00000700000000000000" pitchFamily="2" charset="-78"/>
                        </a:rPr>
                        <a:t>نیروگاهی</a:t>
                      </a:r>
                      <a:endParaRPr lang="fa-IR" sz="1800" kern="1200" dirty="0">
                        <a:solidFill>
                          <a:srgbClr val="000000"/>
                        </a:solidFill>
                        <a:latin typeface="B Koodak" panose="00000700000000000000" pitchFamily="2" charset="-78"/>
                        <a:ea typeface="+mn-ea"/>
                        <a:cs typeface="B Koodak" panose="00000700000000000000" pitchFamily="2" charset="-78"/>
                      </a:endParaRPr>
                    </a:p>
                  </a:txBody>
                  <a:tcPr marL="6725" marR="6725" marT="67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 fontAlgn="ctr"/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6725" marR="6725" marT="6725" marB="0" anchor="ctr"/>
                </a:tc>
                <a:tc hMerge="1">
                  <a:txBody>
                    <a:bodyPr/>
                    <a:lstStyle/>
                    <a:p>
                      <a:pPr algn="ctr" rtl="1" fontAlgn="ctr"/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6725" marR="6725" marT="6725" marB="0" anchor="ctr"/>
                </a:tc>
                <a:extLst>
                  <a:ext uri="{0D108BD9-81ED-4DB2-BD59-A6C34878D82A}">
                    <a16:rowId xmlns:a16="http://schemas.microsoft.com/office/drawing/2014/main" val="1304576681"/>
                  </a:ext>
                </a:extLst>
              </a:tr>
              <a:tr h="214472"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ردیف </a:t>
                      </a: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نام پروژه </a:t>
                      </a: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نوع پروژه</a:t>
                      </a:r>
                    </a:p>
                  </a:txBody>
                  <a:tcPr marL="4970" marR="4970" marT="4970" marB="0" anchor="ctr"/>
                </a:tc>
                <a:extLst>
                  <a:ext uri="{0D108BD9-81ED-4DB2-BD59-A6C34878D82A}">
                    <a16:rowId xmlns:a16="http://schemas.microsoft.com/office/drawing/2014/main" val="570256264"/>
                  </a:ext>
                </a:extLst>
              </a:tr>
              <a:tr h="214472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16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HRSG 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نیروگاه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سبلان</a:t>
                      </a:r>
                      <a:endParaRPr lang="fa-I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بویلر</a:t>
                      </a:r>
                    </a:p>
                  </a:txBody>
                  <a:tcPr marL="6725" marR="6725" marT="6725" marB="0" anchor="ctr"/>
                </a:tc>
                <a:extLst>
                  <a:ext uri="{0D108BD9-81ED-4DB2-BD59-A6C34878D82A}">
                    <a16:rowId xmlns:a16="http://schemas.microsoft.com/office/drawing/2014/main" val="642071949"/>
                  </a:ext>
                </a:extLst>
              </a:tr>
              <a:tr h="298167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17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نصب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B.O.P 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نیروگاه سیکل ترکیبی ارومیه </a:t>
                      </a: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BOP</a:t>
                      </a:r>
                    </a:p>
                  </a:txBody>
                  <a:tcPr marL="6725" marR="6725" marT="6725" marB="0" anchor="ctr"/>
                </a:tc>
                <a:extLst>
                  <a:ext uri="{0D108BD9-81ED-4DB2-BD59-A6C34878D82A}">
                    <a16:rowId xmlns:a16="http://schemas.microsoft.com/office/drawing/2014/main" val="386597284"/>
                  </a:ext>
                </a:extLst>
              </a:tr>
              <a:tr h="298167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18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خرید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B.O.P 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نیروگاه سیکل ترکیبی ارومیه </a:t>
                      </a: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خرید </a:t>
                      </a:r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BOP</a:t>
                      </a:r>
                    </a:p>
                  </a:txBody>
                  <a:tcPr marL="6725" marR="6725" marT="6725" marB="0" anchor="ctr"/>
                </a:tc>
                <a:extLst>
                  <a:ext uri="{0D108BD9-81ED-4DB2-BD59-A6C34878D82A}">
                    <a16:rowId xmlns:a16="http://schemas.microsoft.com/office/drawing/2014/main" val="3691560510"/>
                  </a:ext>
                </a:extLst>
              </a:tr>
              <a:tr h="214472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19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نصب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HRSG 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نیروگاه ارومیه</a:t>
                      </a: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بویلر</a:t>
                      </a:r>
                    </a:p>
                  </a:txBody>
                  <a:tcPr marL="6725" marR="6725" marT="6725" marB="0" anchor="ctr"/>
                </a:tc>
                <a:extLst>
                  <a:ext uri="{0D108BD9-81ED-4DB2-BD59-A6C34878D82A}">
                    <a16:rowId xmlns:a16="http://schemas.microsoft.com/office/drawing/2014/main" val="2092186924"/>
                  </a:ext>
                </a:extLst>
              </a:tr>
              <a:tr h="214472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20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بویلرهای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عسلویه</a:t>
                      </a:r>
                      <a:endParaRPr lang="fa-I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بویلر</a:t>
                      </a:r>
                      <a:endParaRPr lang="fa-I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6725" marR="6725" marT="6725" marB="0" anchor="ctr"/>
                </a:tc>
                <a:extLst>
                  <a:ext uri="{0D108BD9-81ED-4DB2-BD59-A6C34878D82A}">
                    <a16:rowId xmlns:a16="http://schemas.microsoft.com/office/drawing/2014/main" val="885234498"/>
                  </a:ext>
                </a:extLst>
              </a:tr>
              <a:tr h="214472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21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</a:t>
                      </a:r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STG </a:t>
                      </a:r>
                      <a:r>
                        <a:rPr lang="fa-IR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عسلویه</a:t>
                      </a: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STG</a:t>
                      </a:r>
                    </a:p>
                  </a:txBody>
                  <a:tcPr marL="6725" marR="6725" marT="6725" marB="0" anchor="ctr"/>
                </a:tc>
                <a:extLst>
                  <a:ext uri="{0D108BD9-81ED-4DB2-BD59-A6C34878D82A}">
                    <a16:rowId xmlns:a16="http://schemas.microsoft.com/office/drawing/2014/main" val="3997549866"/>
                  </a:ext>
                </a:extLst>
              </a:tr>
              <a:tr h="214472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22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کولینگ عسلویه</a:t>
                      </a: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ACC</a:t>
                      </a:r>
                    </a:p>
                  </a:txBody>
                  <a:tcPr marL="6725" marR="6725" marT="6725" marB="0" anchor="ctr"/>
                </a:tc>
                <a:extLst>
                  <a:ext uri="{0D108BD9-81ED-4DB2-BD59-A6C34878D82A}">
                    <a16:rowId xmlns:a16="http://schemas.microsoft.com/office/drawing/2014/main" val="3210993421"/>
                  </a:ext>
                </a:extLst>
              </a:tr>
              <a:tr h="214472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23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رفع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دیفکت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های نیروگاه گل گهر </a:t>
                      </a: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بویلر</a:t>
                      </a:r>
                      <a:endParaRPr lang="fa-I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6725" marR="6725" marT="6725" marB="0" anchor="ctr"/>
                </a:tc>
                <a:extLst>
                  <a:ext uri="{0D108BD9-81ED-4DB2-BD59-A6C34878D82A}">
                    <a16:rowId xmlns:a16="http://schemas.microsoft.com/office/drawing/2014/main" val="1534719697"/>
                  </a:ext>
                </a:extLst>
              </a:tr>
              <a:tr h="214472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24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گازی سیرجان بلوک 2</a:t>
                      </a: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GTG</a:t>
                      </a:r>
                    </a:p>
                  </a:txBody>
                  <a:tcPr marL="6725" marR="6725" marT="6725" marB="0" anchor="ctr"/>
                </a:tc>
                <a:extLst>
                  <a:ext uri="{0D108BD9-81ED-4DB2-BD59-A6C34878D82A}">
                    <a16:rowId xmlns:a16="http://schemas.microsoft.com/office/drawing/2014/main" val="3919296032"/>
                  </a:ext>
                </a:extLst>
              </a:tr>
              <a:tr h="214472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25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نصب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ACC  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خرم آباد</a:t>
                      </a: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ACC</a:t>
                      </a:r>
                    </a:p>
                  </a:txBody>
                  <a:tcPr marL="6725" marR="6725" marT="6725" marB="0" anchor="ctr"/>
                </a:tc>
                <a:extLst>
                  <a:ext uri="{0D108BD9-81ED-4DB2-BD59-A6C34878D82A}">
                    <a16:rowId xmlns:a16="http://schemas.microsoft.com/office/drawing/2014/main" val="2041642863"/>
                  </a:ext>
                </a:extLst>
              </a:tr>
              <a:tr h="214472"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26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خرید بالک متریال </a:t>
                      </a:r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ACC </a:t>
                      </a:r>
                      <a:r>
                        <a:rPr lang="fa-IR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خرم آباد </a:t>
                      </a: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خرید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ACC</a:t>
                      </a:r>
                    </a:p>
                  </a:txBody>
                  <a:tcPr marL="6725" marR="6725" marT="6725" marB="0" anchor="ctr"/>
                </a:tc>
                <a:extLst>
                  <a:ext uri="{0D108BD9-81ED-4DB2-BD59-A6C34878D82A}">
                    <a16:rowId xmlns:a16="http://schemas.microsoft.com/office/drawing/2014/main" val="1062897882"/>
                  </a:ext>
                </a:extLst>
              </a:tr>
              <a:tr h="214472"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27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نیروگاه 25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مگاواتی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پرتابل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دوتریلر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پرند</a:t>
                      </a: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مقیاس کوچک</a:t>
                      </a:r>
                    </a:p>
                  </a:txBody>
                  <a:tcPr marL="6725" marR="6725" marT="6725" marB="0" anchor="ctr"/>
                </a:tc>
                <a:extLst>
                  <a:ext uri="{0D108BD9-81ED-4DB2-BD59-A6C34878D82A}">
                    <a16:rowId xmlns:a16="http://schemas.microsoft.com/office/drawing/2014/main" val="1313868194"/>
                  </a:ext>
                </a:extLst>
              </a:tr>
              <a:tr h="214472"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28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GTG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سبزوار</a:t>
                      </a:r>
                      <a:endParaRPr lang="fa-I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GTG</a:t>
                      </a:r>
                    </a:p>
                  </a:txBody>
                  <a:tcPr marL="6725" marR="6725" marT="6725" marB="0" anchor="ctr"/>
                </a:tc>
                <a:extLst>
                  <a:ext uri="{0D108BD9-81ED-4DB2-BD59-A6C34878D82A}">
                    <a16:rowId xmlns:a16="http://schemas.microsoft.com/office/drawing/2014/main" val="1124528075"/>
                  </a:ext>
                </a:extLst>
              </a:tr>
              <a:tr h="214472"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29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HRSG  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نیروگاه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رودشور</a:t>
                      </a:r>
                      <a:endParaRPr lang="fa-I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بویلر</a:t>
                      </a:r>
                      <a:endParaRPr lang="fa-I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6725" marR="6725" marT="6725" marB="0" anchor="ctr"/>
                </a:tc>
                <a:extLst>
                  <a:ext uri="{0D108BD9-81ED-4DB2-BD59-A6C34878D82A}">
                    <a16:rowId xmlns:a16="http://schemas.microsoft.com/office/drawing/2014/main" val="981433150"/>
                  </a:ext>
                </a:extLst>
              </a:tr>
              <a:tr h="214472"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30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</a:t>
                      </a:r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ACC  </a:t>
                      </a:r>
                      <a:r>
                        <a:rPr lang="fa-IR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نیروگاه رودشور</a:t>
                      </a:r>
                    </a:p>
                  </a:txBody>
                  <a:tcPr marL="6725" marR="6725" marT="67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ACC</a:t>
                      </a:r>
                    </a:p>
                  </a:txBody>
                  <a:tcPr marL="6725" marR="6725" marT="6725" marB="0" anchor="ctr"/>
                </a:tc>
                <a:extLst>
                  <a:ext uri="{0D108BD9-81ED-4DB2-BD59-A6C34878D82A}">
                    <a16:rowId xmlns:a16="http://schemas.microsoft.com/office/drawing/2014/main" val="2032341578"/>
                  </a:ext>
                </a:extLst>
              </a:tr>
            </a:tbl>
          </a:graphicData>
        </a:graphic>
      </p:graphicFrame>
      <p:sp>
        <p:nvSpPr>
          <p:cNvPr id="2" name="Round Same Side Corner Rectangle 52">
            <a:extLst>
              <a:ext uri="{FF2B5EF4-FFF2-40B4-BE49-F238E27FC236}">
                <a16:creationId xmlns:a16="http://schemas.microsoft.com/office/drawing/2014/main" id="{2A49EC47-4792-355C-FDE5-879F43351A82}"/>
              </a:ext>
            </a:extLst>
          </p:cNvPr>
          <p:cNvSpPr/>
          <p:nvPr/>
        </p:nvSpPr>
        <p:spPr>
          <a:xfrm rot="10800000" flipV="1">
            <a:off x="5257800" y="609280"/>
            <a:ext cx="4235748" cy="1072728"/>
          </a:xfrm>
          <a:prstGeom prst="round2Same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Siemens Sans Roman"/>
                <a:cs typeface="B Roya" panose="00000400000000000000" pitchFamily="2" charset="-78"/>
              </a:rPr>
              <a:t>پروژه های نیروگاهی</a:t>
            </a:r>
          </a:p>
        </p:txBody>
      </p:sp>
    </p:spTree>
    <p:extLst>
      <p:ext uri="{BB962C8B-B14F-4D97-AF65-F5344CB8AC3E}">
        <p14:creationId xmlns:p14="http://schemas.microsoft.com/office/powerpoint/2010/main" val="3236232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8284CF5-6C89-4A66-BF27-43D3D49DCB79}"/>
              </a:ext>
            </a:extLst>
          </p:cNvPr>
          <p:cNvGrpSpPr/>
          <p:nvPr/>
        </p:nvGrpSpPr>
        <p:grpSpPr>
          <a:xfrm rot="5400000">
            <a:off x="4528472" y="-4514331"/>
            <a:ext cx="849057" cy="9877720"/>
            <a:chOff x="-5892" y="0"/>
            <a:chExt cx="676429" cy="9906000"/>
          </a:xfrm>
        </p:grpSpPr>
        <p:sp>
          <p:nvSpPr>
            <p:cNvPr id="8" name="Rounded Rectangle 26">
              <a:extLst>
                <a:ext uri="{FF2B5EF4-FFF2-40B4-BE49-F238E27FC236}">
                  <a16:creationId xmlns:a16="http://schemas.microsoft.com/office/drawing/2014/main" id="{D031F2B5-EC81-4E44-BED9-644D5EA3309D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D22D881-5877-4655-AC7D-ABA059FF2868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03F7585-B97F-41FF-A633-04A3A8374C3A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700793A-56B6-4484-9509-AFC8A385AB53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69048154-4641-4D3F-8866-9891A5F090CD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17" name="Rectangle 2">
                  <a:extLst>
                    <a:ext uri="{FF2B5EF4-FFF2-40B4-BE49-F238E27FC236}">
                      <a16:creationId xmlns:a16="http://schemas.microsoft.com/office/drawing/2014/main" id="{BE1CFD3F-D847-467E-A89E-49C380698E1B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8" name="Rectangle 2">
                  <a:extLst>
                    <a:ext uri="{FF2B5EF4-FFF2-40B4-BE49-F238E27FC236}">
                      <a16:creationId xmlns:a16="http://schemas.microsoft.com/office/drawing/2014/main" id="{95D8FB39-C3F0-4FD1-961B-1E0D55A5AE63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9" name="Rectangle 2">
                  <a:extLst>
                    <a:ext uri="{FF2B5EF4-FFF2-40B4-BE49-F238E27FC236}">
                      <a16:creationId xmlns:a16="http://schemas.microsoft.com/office/drawing/2014/main" id="{F2407352-C5BF-4D8B-ADF3-01CC3ED8AAB8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16" name="Rectangle 2">
                <a:extLst>
                  <a:ext uri="{FF2B5EF4-FFF2-40B4-BE49-F238E27FC236}">
                    <a16:creationId xmlns:a16="http://schemas.microsoft.com/office/drawing/2014/main" id="{96313F43-2940-44C7-85C5-39642F97166F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12" name="Picture 4" descr="NasbNiroo Co.">
              <a:extLst>
                <a:ext uri="{FF2B5EF4-FFF2-40B4-BE49-F238E27FC236}">
                  <a16:creationId xmlns:a16="http://schemas.microsoft.com/office/drawing/2014/main" id="{2F59B7BA-CB72-41EC-B7F3-3CC189FB460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0" descr="MAPNA Group">
              <a:extLst>
                <a:ext uri="{FF2B5EF4-FFF2-40B4-BE49-F238E27FC236}">
                  <a16:creationId xmlns:a16="http://schemas.microsoft.com/office/drawing/2014/main" id="{D5646061-97BA-4D67-87B8-562BD14DD48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D809368-A70F-449D-A7B4-62575CDB1E85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F03C2D4C-C85B-44FA-8D18-EE4B330BF9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341507"/>
              </p:ext>
            </p:extLst>
          </p:nvPr>
        </p:nvGraphicFramePr>
        <p:xfrm>
          <a:off x="2317362" y="1733551"/>
          <a:ext cx="6042065" cy="4277458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481713">
                  <a:extLst>
                    <a:ext uri="{9D8B030D-6E8A-4147-A177-3AD203B41FA5}">
                      <a16:colId xmlns:a16="http://schemas.microsoft.com/office/drawing/2014/main" val="2115609507"/>
                    </a:ext>
                  </a:extLst>
                </a:gridCol>
                <a:gridCol w="2780176">
                  <a:extLst>
                    <a:ext uri="{9D8B030D-6E8A-4147-A177-3AD203B41FA5}">
                      <a16:colId xmlns:a16="http://schemas.microsoft.com/office/drawing/2014/main" val="3648851759"/>
                    </a:ext>
                  </a:extLst>
                </a:gridCol>
                <a:gridCol w="2780176">
                  <a:extLst>
                    <a:ext uri="{9D8B030D-6E8A-4147-A177-3AD203B41FA5}">
                      <a16:colId xmlns:a16="http://schemas.microsoft.com/office/drawing/2014/main" val="1660503709"/>
                    </a:ext>
                  </a:extLst>
                </a:gridCol>
              </a:tblGrid>
              <a:tr h="302929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kern="1200" dirty="0">
                          <a:solidFill>
                            <a:srgbClr val="000000"/>
                          </a:solidFill>
                          <a:latin typeface="B Koodak" panose="00000700000000000000" pitchFamily="2" charset="-78"/>
                          <a:ea typeface="+mn-ea"/>
                          <a:cs typeface="B Koodak" panose="00000700000000000000" pitchFamily="2" charset="-78"/>
                        </a:rPr>
                        <a:t>لیست</a:t>
                      </a:r>
                      <a:r>
                        <a:rPr lang="fa-IR" sz="1200" kern="1200" dirty="0">
                          <a:solidFill>
                            <a:srgbClr val="000000"/>
                          </a:solidFill>
                          <a:latin typeface="B Koodak" panose="00000700000000000000" pitchFamily="2" charset="-78"/>
                          <a:ea typeface="+mn-ea"/>
                          <a:cs typeface="B Koodak" panose="00000700000000000000" pitchFamily="2" charset="-78"/>
                        </a:rPr>
                        <a:t> </a:t>
                      </a:r>
                      <a:r>
                        <a:rPr lang="fa-IR" sz="1800" kern="1200" dirty="0">
                          <a:solidFill>
                            <a:srgbClr val="000000"/>
                          </a:solidFill>
                          <a:latin typeface="B Koodak" panose="00000700000000000000" pitchFamily="2" charset="-78"/>
                          <a:ea typeface="+mn-ea"/>
                          <a:cs typeface="B Koodak" panose="00000700000000000000" pitchFamily="2" charset="-78"/>
                        </a:rPr>
                        <a:t>پروژه های </a:t>
                      </a:r>
                      <a:r>
                        <a:rPr lang="fa-IR" sz="1800" kern="1200" dirty="0" err="1">
                          <a:solidFill>
                            <a:srgbClr val="000000"/>
                          </a:solidFill>
                          <a:latin typeface="B Koodak" panose="00000700000000000000" pitchFamily="2" charset="-78"/>
                          <a:ea typeface="+mn-ea"/>
                          <a:cs typeface="B Koodak" panose="00000700000000000000" pitchFamily="2" charset="-78"/>
                        </a:rPr>
                        <a:t>نیروگاهی</a:t>
                      </a:r>
                      <a:endParaRPr lang="fa-IR" sz="1800" kern="1200" dirty="0">
                        <a:solidFill>
                          <a:srgbClr val="000000"/>
                        </a:solidFill>
                        <a:latin typeface="B Koodak" panose="00000700000000000000" pitchFamily="2" charset="-78"/>
                        <a:ea typeface="+mn-ea"/>
                        <a:cs typeface="B Koodak" panose="00000700000000000000" pitchFamily="2" charset="-78"/>
                      </a:endParaRPr>
                    </a:p>
                  </a:txBody>
                  <a:tcPr marL="6725" marR="6725" marT="67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 fontAlgn="ctr"/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6725" marR="6725" marT="6725" marB="0" anchor="ctr"/>
                </a:tc>
                <a:tc hMerge="1">
                  <a:txBody>
                    <a:bodyPr/>
                    <a:lstStyle/>
                    <a:p>
                      <a:pPr algn="ctr" rtl="1" fontAlgn="ctr"/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6725" marR="6725" marT="6725" marB="0" anchor="ctr"/>
                </a:tc>
                <a:extLst>
                  <a:ext uri="{0D108BD9-81ED-4DB2-BD59-A6C34878D82A}">
                    <a16:rowId xmlns:a16="http://schemas.microsoft.com/office/drawing/2014/main" val="1304576681"/>
                  </a:ext>
                </a:extLst>
              </a:tr>
              <a:tr h="235330"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ردیف </a:t>
                      </a: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نام پروژه </a:t>
                      </a: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نوع پروژه</a:t>
                      </a:r>
                    </a:p>
                  </a:txBody>
                  <a:tcPr marL="4970" marR="4970" marT="4970" marB="0" anchor="ctr"/>
                </a:tc>
                <a:extLst>
                  <a:ext uri="{0D108BD9-81ED-4DB2-BD59-A6C34878D82A}">
                    <a16:rowId xmlns:a16="http://schemas.microsoft.com/office/drawing/2014/main" val="570256264"/>
                  </a:ext>
                </a:extLst>
              </a:tr>
              <a:tr h="238187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31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نیروگاه تربیت حیدریه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GTG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42071949"/>
                  </a:ext>
                </a:extLst>
              </a:tr>
              <a:tr h="321384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32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HRSG 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واحد دوم نیروگاه فردوسی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بویلر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597284"/>
                  </a:ext>
                </a:extLst>
              </a:tr>
              <a:tr h="321384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33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کولینگ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فردوسی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ACC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91560510"/>
                  </a:ext>
                </a:extLst>
              </a:tr>
              <a:tr h="238187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34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STG 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فردوسی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STG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92186924"/>
                  </a:ext>
                </a:extLst>
              </a:tr>
              <a:tr h="238187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35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نیروگاه  گازی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سهند</a:t>
                      </a:r>
                      <a:endParaRPr lang="fa-I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GTG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85234498"/>
                  </a:ext>
                </a:extLst>
              </a:tr>
              <a:tr h="238187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36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دو واحد گازی سمنان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GTG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97549866"/>
                  </a:ext>
                </a:extLst>
              </a:tr>
              <a:tr h="238187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37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گازی نیروگاه 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المهدی</a:t>
                      </a:r>
                      <a:endParaRPr lang="fa-I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GTG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10993421"/>
                  </a:ext>
                </a:extLst>
              </a:tr>
              <a:tr h="238187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38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</a:t>
                      </a:r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BOP </a:t>
                      </a:r>
                      <a:r>
                        <a:rPr lang="fa-IR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نیروگاه  المهدی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BOP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34719697"/>
                  </a:ext>
                </a:extLst>
              </a:tr>
              <a:tr h="238187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39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بویلرهای نیروگاه قشم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بویلر</a:t>
                      </a:r>
                      <a:endParaRPr lang="fa-I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19296032"/>
                  </a:ext>
                </a:extLst>
              </a:tr>
              <a:tr h="238187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40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جنوب اصفهان2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GTG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41642863"/>
                  </a:ext>
                </a:extLst>
              </a:tr>
              <a:tr h="23818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41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بویلر جنوب اصفهان2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بویلر</a:t>
                      </a:r>
                      <a:endParaRPr lang="fa-I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62897882"/>
                  </a:ext>
                </a:extLst>
              </a:tr>
              <a:tr h="23818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42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نیروگاه تربیت حیدریه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GTG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13868194"/>
                  </a:ext>
                </a:extLst>
              </a:tr>
              <a:tr h="23818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43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HRSG 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واحد دوم نیروگاه فردوسی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بویلر</a:t>
                      </a:r>
                      <a:endParaRPr lang="fa-I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24528075"/>
                  </a:ext>
                </a:extLst>
              </a:tr>
              <a:tr h="23818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44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کولینگ فردوسی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ACC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81433150"/>
                  </a:ext>
                </a:extLst>
              </a:tr>
              <a:tr h="23818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45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</a:t>
                      </a:r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STG </a:t>
                      </a:r>
                      <a:r>
                        <a:rPr lang="fa-IR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فردوسی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STG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32341578"/>
                  </a:ext>
                </a:extLst>
              </a:tr>
            </a:tbl>
          </a:graphicData>
        </a:graphic>
      </p:graphicFrame>
      <p:sp>
        <p:nvSpPr>
          <p:cNvPr id="2" name="Round Same Side Corner Rectangle 52">
            <a:extLst>
              <a:ext uri="{FF2B5EF4-FFF2-40B4-BE49-F238E27FC236}">
                <a16:creationId xmlns:a16="http://schemas.microsoft.com/office/drawing/2014/main" id="{C6210990-3C13-5A2B-0142-9284D5240D3C}"/>
              </a:ext>
            </a:extLst>
          </p:cNvPr>
          <p:cNvSpPr/>
          <p:nvPr/>
        </p:nvSpPr>
        <p:spPr>
          <a:xfrm rot="10800000" flipV="1">
            <a:off x="5229225" y="579414"/>
            <a:ext cx="4235748" cy="801711"/>
          </a:xfrm>
          <a:prstGeom prst="round2Same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Siemens Sans Roman"/>
                <a:cs typeface="B Roya" panose="00000400000000000000" pitchFamily="2" charset="-78"/>
              </a:rPr>
              <a:t>پروژه های نیروگاهی</a:t>
            </a:r>
          </a:p>
          <a:p>
            <a:pPr algn="ctr"/>
            <a:endParaRPr lang="fa-IR" sz="28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Siemens Sans Roman"/>
              <a:cs typeface="B Roy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583778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71ED104-1335-4C97-8818-1BCF5CC39820}"/>
              </a:ext>
            </a:extLst>
          </p:cNvPr>
          <p:cNvGrpSpPr/>
          <p:nvPr/>
        </p:nvGrpSpPr>
        <p:grpSpPr>
          <a:xfrm>
            <a:off x="3305175" y="685798"/>
            <a:ext cx="6636586" cy="1338710"/>
            <a:chOff x="974220" y="560894"/>
            <a:chExt cx="4372195" cy="514053"/>
          </a:xfrm>
        </p:grpSpPr>
        <p:sp>
          <p:nvSpPr>
            <p:cNvPr id="5" name="Round Same Side Corner Rectangle 52">
              <a:extLst>
                <a:ext uri="{FF2B5EF4-FFF2-40B4-BE49-F238E27FC236}">
                  <a16:creationId xmlns:a16="http://schemas.microsoft.com/office/drawing/2014/main" id="{355EBB3D-827B-4966-8DF3-4F3F6DD32367}"/>
                </a:ext>
              </a:extLst>
            </p:cNvPr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6239E91-C0B3-4F1D-95BC-C42516314722}"/>
                </a:ext>
              </a:extLst>
            </p:cNvPr>
            <p:cNvSpPr/>
            <p:nvPr/>
          </p:nvSpPr>
          <p:spPr>
            <a:xfrm>
              <a:off x="974220" y="629740"/>
              <a:ext cx="4372195" cy="4452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پروژه های آب ، تصفیه آب و </a:t>
              </a:r>
            </a:p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فاضلاب  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8284CF5-6C89-4A66-BF27-43D3D49DCB79}"/>
              </a:ext>
            </a:extLst>
          </p:cNvPr>
          <p:cNvGrpSpPr/>
          <p:nvPr/>
        </p:nvGrpSpPr>
        <p:grpSpPr>
          <a:xfrm rot="5400000">
            <a:off x="4528472" y="-4514331"/>
            <a:ext cx="849057" cy="9877720"/>
            <a:chOff x="-5892" y="0"/>
            <a:chExt cx="676429" cy="9906000"/>
          </a:xfrm>
        </p:grpSpPr>
        <p:sp>
          <p:nvSpPr>
            <p:cNvPr id="8" name="Rounded Rectangle 26">
              <a:extLst>
                <a:ext uri="{FF2B5EF4-FFF2-40B4-BE49-F238E27FC236}">
                  <a16:creationId xmlns:a16="http://schemas.microsoft.com/office/drawing/2014/main" id="{D031F2B5-EC81-4E44-BED9-644D5EA3309D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D22D881-5877-4655-AC7D-ABA059FF2868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03F7585-B97F-41FF-A633-04A3A8374C3A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700793A-56B6-4484-9509-AFC8A385AB53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69048154-4641-4D3F-8866-9891A5F090CD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17" name="Rectangle 2">
                  <a:extLst>
                    <a:ext uri="{FF2B5EF4-FFF2-40B4-BE49-F238E27FC236}">
                      <a16:creationId xmlns:a16="http://schemas.microsoft.com/office/drawing/2014/main" id="{BE1CFD3F-D847-467E-A89E-49C380698E1B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8" name="Rectangle 2">
                  <a:extLst>
                    <a:ext uri="{FF2B5EF4-FFF2-40B4-BE49-F238E27FC236}">
                      <a16:creationId xmlns:a16="http://schemas.microsoft.com/office/drawing/2014/main" id="{95D8FB39-C3F0-4FD1-961B-1E0D55A5AE63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9" name="Rectangle 2">
                  <a:extLst>
                    <a:ext uri="{FF2B5EF4-FFF2-40B4-BE49-F238E27FC236}">
                      <a16:creationId xmlns:a16="http://schemas.microsoft.com/office/drawing/2014/main" id="{F2407352-C5BF-4D8B-ADF3-01CC3ED8AAB8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16" name="Rectangle 2">
                <a:extLst>
                  <a:ext uri="{FF2B5EF4-FFF2-40B4-BE49-F238E27FC236}">
                    <a16:creationId xmlns:a16="http://schemas.microsoft.com/office/drawing/2014/main" id="{96313F43-2940-44C7-85C5-39642F97166F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12" name="Picture 4" descr="NasbNiroo Co.">
              <a:extLst>
                <a:ext uri="{FF2B5EF4-FFF2-40B4-BE49-F238E27FC236}">
                  <a16:creationId xmlns:a16="http://schemas.microsoft.com/office/drawing/2014/main" id="{2F59B7BA-CB72-41EC-B7F3-3CC189FB460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0" descr="MAPNA Group">
              <a:extLst>
                <a:ext uri="{FF2B5EF4-FFF2-40B4-BE49-F238E27FC236}">
                  <a16:creationId xmlns:a16="http://schemas.microsoft.com/office/drawing/2014/main" id="{D5646061-97BA-4D67-87B8-562BD14DD48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D809368-A70F-449D-A7B4-62575CDB1E85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F03C2D4C-C85B-44FA-8D18-EE4B330BF9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085655"/>
              </p:ext>
            </p:extLst>
          </p:nvPr>
        </p:nvGraphicFramePr>
        <p:xfrm>
          <a:off x="2317362" y="2619375"/>
          <a:ext cx="6054742" cy="3552827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494390">
                  <a:extLst>
                    <a:ext uri="{9D8B030D-6E8A-4147-A177-3AD203B41FA5}">
                      <a16:colId xmlns:a16="http://schemas.microsoft.com/office/drawing/2014/main" val="2115609507"/>
                    </a:ext>
                  </a:extLst>
                </a:gridCol>
                <a:gridCol w="2780176">
                  <a:extLst>
                    <a:ext uri="{9D8B030D-6E8A-4147-A177-3AD203B41FA5}">
                      <a16:colId xmlns:a16="http://schemas.microsoft.com/office/drawing/2014/main" val="3648851759"/>
                    </a:ext>
                  </a:extLst>
                </a:gridCol>
                <a:gridCol w="2780176">
                  <a:extLst>
                    <a:ext uri="{9D8B030D-6E8A-4147-A177-3AD203B41FA5}">
                      <a16:colId xmlns:a16="http://schemas.microsoft.com/office/drawing/2014/main" val="1660503709"/>
                    </a:ext>
                  </a:extLst>
                </a:gridCol>
              </a:tblGrid>
              <a:tr h="98034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kern="1200" dirty="0">
                          <a:solidFill>
                            <a:srgbClr val="000000"/>
                          </a:solidFill>
                          <a:latin typeface="B Koodak" panose="00000700000000000000" pitchFamily="2" charset="-78"/>
                          <a:ea typeface="+mn-ea"/>
                          <a:cs typeface="B Koodak" panose="00000700000000000000" pitchFamily="2" charset="-78"/>
                        </a:rPr>
                        <a:t>لیست</a:t>
                      </a:r>
                      <a:r>
                        <a:rPr lang="fa-IR" sz="1200" kern="1200" dirty="0">
                          <a:solidFill>
                            <a:srgbClr val="000000"/>
                          </a:solidFill>
                          <a:latin typeface="B Koodak" panose="00000700000000000000" pitchFamily="2" charset="-78"/>
                          <a:ea typeface="+mn-ea"/>
                          <a:cs typeface="B Koodak" panose="00000700000000000000" pitchFamily="2" charset="-78"/>
                        </a:rPr>
                        <a:t> </a:t>
                      </a:r>
                      <a:r>
                        <a:rPr lang="fa-IR" sz="1800" kern="1200" dirty="0">
                          <a:solidFill>
                            <a:srgbClr val="000000"/>
                          </a:solidFill>
                          <a:latin typeface="B Koodak" panose="00000700000000000000" pitchFamily="2" charset="-78"/>
                          <a:ea typeface="+mn-ea"/>
                          <a:cs typeface="B Koodak" panose="00000700000000000000" pitchFamily="2" charset="-78"/>
                        </a:rPr>
                        <a:t>پروژه های آب و تصفیه آب</a:t>
                      </a:r>
                    </a:p>
                  </a:txBody>
                  <a:tcPr marL="6725" marR="6725" marT="67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 fontAlgn="ctr"/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6725" marR="6725" marT="6725" marB="0" anchor="ctr"/>
                </a:tc>
                <a:tc hMerge="1">
                  <a:txBody>
                    <a:bodyPr/>
                    <a:lstStyle/>
                    <a:p>
                      <a:pPr algn="ctr" rtl="1" fontAlgn="ctr"/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6725" marR="6725" marT="6725" marB="0" anchor="ctr"/>
                </a:tc>
                <a:extLst>
                  <a:ext uri="{0D108BD9-81ED-4DB2-BD59-A6C34878D82A}">
                    <a16:rowId xmlns:a16="http://schemas.microsoft.com/office/drawing/2014/main" val="1304576681"/>
                  </a:ext>
                </a:extLst>
              </a:tr>
              <a:tr h="761582"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ردیف </a:t>
                      </a: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نام پروژه </a:t>
                      </a: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نوع پروژه</a:t>
                      </a:r>
                    </a:p>
                  </a:txBody>
                  <a:tcPr marL="4970" marR="4970" marT="4970" marB="0" anchor="ctr"/>
                </a:tc>
                <a:extLst>
                  <a:ext uri="{0D108BD9-81ED-4DB2-BD59-A6C34878D82A}">
                    <a16:rowId xmlns:a16="http://schemas.microsoft.com/office/drawing/2014/main" val="570256264"/>
                  </a:ext>
                </a:extLst>
              </a:tr>
              <a:tr h="770825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1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مجتمع آب شیرین کن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لیان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بوشهر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آب شیرین کن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42071949"/>
                  </a:ext>
                </a:extLst>
              </a:tr>
              <a:tr h="1040072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2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احداث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EPC 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تصفیه خانه ذوب آهن اصفهان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تصفیه خانه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5972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87064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352B8BDE-1D9D-291B-9A0F-0A236939B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557337"/>
            <a:ext cx="8899428" cy="4815997"/>
          </a:xfrm>
          <a:prstGeom prst="rect">
            <a:avLst/>
          </a:prstGeom>
          <a:noFill/>
          <a:ln w="9525">
            <a:solidFill>
              <a:srgbClr val="292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8441B4F-FF35-ED94-67FC-282F9D26DA77}"/>
              </a:ext>
            </a:extLst>
          </p:cNvPr>
          <p:cNvGrpSpPr/>
          <p:nvPr/>
        </p:nvGrpSpPr>
        <p:grpSpPr>
          <a:xfrm>
            <a:off x="4547753" y="342901"/>
            <a:ext cx="5007213" cy="971550"/>
            <a:chOff x="1612101" y="560894"/>
            <a:chExt cx="3466532" cy="471821"/>
          </a:xfrm>
        </p:grpSpPr>
        <p:sp>
          <p:nvSpPr>
            <p:cNvPr id="4" name="Round Same Side Corner Rectangle 52">
              <a:extLst>
                <a:ext uri="{FF2B5EF4-FFF2-40B4-BE49-F238E27FC236}">
                  <a16:creationId xmlns:a16="http://schemas.microsoft.com/office/drawing/2014/main" id="{25D28A2D-F079-0556-DF24-FD9F195F206B}"/>
                </a:ext>
              </a:extLst>
            </p:cNvPr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D73AE28-C6B0-642C-F4FE-41F06C21AE6F}"/>
                </a:ext>
              </a:extLst>
            </p:cNvPr>
            <p:cNvSpPr/>
            <p:nvPr/>
          </p:nvSpPr>
          <p:spPr>
            <a:xfrm>
              <a:off x="1808795" y="629740"/>
              <a:ext cx="3073179" cy="3039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پروژه های پست و خط انتقال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2E99231-1460-2ABE-1DC1-878EB9DE96B9}"/>
              </a:ext>
            </a:extLst>
          </p:cNvPr>
          <p:cNvGrpSpPr/>
          <p:nvPr/>
        </p:nvGrpSpPr>
        <p:grpSpPr>
          <a:xfrm rot="5400000">
            <a:off x="4528472" y="-4514331"/>
            <a:ext cx="849057" cy="9877720"/>
            <a:chOff x="-5892" y="0"/>
            <a:chExt cx="676429" cy="9906000"/>
          </a:xfrm>
        </p:grpSpPr>
        <p:sp>
          <p:nvSpPr>
            <p:cNvPr id="7" name="Rounded Rectangle 26">
              <a:extLst>
                <a:ext uri="{FF2B5EF4-FFF2-40B4-BE49-F238E27FC236}">
                  <a16:creationId xmlns:a16="http://schemas.microsoft.com/office/drawing/2014/main" id="{BF67FC76-5F11-AB81-A63D-076B4BEB8CF0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85AAC3-426C-2D34-6108-C99F556AEA1A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AA46815-7A8A-B5D1-EABD-224C4F8F2CB1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5B50320-9FA1-9F6E-9CA9-2B1DCBFCB64C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405F9A48-D2EA-9044-D1BB-45E2B12ECE0B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16" name="Rectangle 2">
                  <a:extLst>
                    <a:ext uri="{FF2B5EF4-FFF2-40B4-BE49-F238E27FC236}">
                      <a16:creationId xmlns:a16="http://schemas.microsoft.com/office/drawing/2014/main" id="{3297A02A-34FA-4A87-1D01-F6498BFDF4CB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7" name="Rectangle 2">
                  <a:extLst>
                    <a:ext uri="{FF2B5EF4-FFF2-40B4-BE49-F238E27FC236}">
                      <a16:creationId xmlns:a16="http://schemas.microsoft.com/office/drawing/2014/main" id="{E376E96D-F34F-C9E1-9E42-347CF3FD7392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8" name="Rectangle 2">
                  <a:extLst>
                    <a:ext uri="{FF2B5EF4-FFF2-40B4-BE49-F238E27FC236}">
                      <a16:creationId xmlns:a16="http://schemas.microsoft.com/office/drawing/2014/main" id="{402FB0DD-338C-AAE0-9F30-988EA7FB2F62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15" name="Rectangle 2">
                <a:extLst>
                  <a:ext uri="{FF2B5EF4-FFF2-40B4-BE49-F238E27FC236}">
                    <a16:creationId xmlns:a16="http://schemas.microsoft.com/office/drawing/2014/main" id="{6316FDFB-F205-27CD-193E-FD9FDCDBAB6A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11" name="Picture 4" descr="NasbNiroo Co.">
              <a:extLst>
                <a:ext uri="{FF2B5EF4-FFF2-40B4-BE49-F238E27FC236}">
                  <a16:creationId xmlns:a16="http://schemas.microsoft.com/office/drawing/2014/main" id="{F26D3876-2C2C-B003-E025-6D44DDD6DAD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0" descr="MAPNA Group">
              <a:extLst>
                <a:ext uri="{FF2B5EF4-FFF2-40B4-BE49-F238E27FC236}">
                  <a16:creationId xmlns:a16="http://schemas.microsoft.com/office/drawing/2014/main" id="{8D63D17D-3162-1771-7E7D-B45E9A5B039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45F89FE-3357-0122-3B37-34BB5DB7E23E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117532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71ED104-1335-4C97-8818-1BCF5CC39820}"/>
              </a:ext>
            </a:extLst>
          </p:cNvPr>
          <p:cNvGrpSpPr/>
          <p:nvPr/>
        </p:nvGrpSpPr>
        <p:grpSpPr>
          <a:xfrm>
            <a:off x="4547753" y="657267"/>
            <a:ext cx="5007213" cy="946298"/>
            <a:chOff x="1612101" y="560894"/>
            <a:chExt cx="3466532" cy="471821"/>
          </a:xfrm>
        </p:grpSpPr>
        <p:sp>
          <p:nvSpPr>
            <p:cNvPr id="5" name="Round Same Side Corner Rectangle 52">
              <a:extLst>
                <a:ext uri="{FF2B5EF4-FFF2-40B4-BE49-F238E27FC236}">
                  <a16:creationId xmlns:a16="http://schemas.microsoft.com/office/drawing/2014/main" id="{355EBB3D-827B-4966-8DF3-4F3F6DD32367}"/>
                </a:ext>
              </a:extLst>
            </p:cNvPr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6239E91-C0B3-4F1D-95BC-C42516314722}"/>
                </a:ext>
              </a:extLst>
            </p:cNvPr>
            <p:cNvSpPr/>
            <p:nvPr/>
          </p:nvSpPr>
          <p:spPr>
            <a:xfrm>
              <a:off x="1808793" y="629740"/>
              <a:ext cx="3073179" cy="3120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پروژه های پست و خط انتقال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8284CF5-6C89-4A66-BF27-43D3D49DCB79}"/>
              </a:ext>
            </a:extLst>
          </p:cNvPr>
          <p:cNvGrpSpPr/>
          <p:nvPr/>
        </p:nvGrpSpPr>
        <p:grpSpPr>
          <a:xfrm rot="5400000">
            <a:off x="4528472" y="-4514331"/>
            <a:ext cx="849057" cy="9877720"/>
            <a:chOff x="-5892" y="0"/>
            <a:chExt cx="676429" cy="9906000"/>
          </a:xfrm>
        </p:grpSpPr>
        <p:sp>
          <p:nvSpPr>
            <p:cNvPr id="8" name="Rounded Rectangle 26">
              <a:extLst>
                <a:ext uri="{FF2B5EF4-FFF2-40B4-BE49-F238E27FC236}">
                  <a16:creationId xmlns:a16="http://schemas.microsoft.com/office/drawing/2014/main" id="{D031F2B5-EC81-4E44-BED9-644D5EA3309D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D22D881-5877-4655-AC7D-ABA059FF2868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03F7585-B97F-41FF-A633-04A3A8374C3A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700793A-56B6-4484-9509-AFC8A385AB53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69048154-4641-4D3F-8866-9891A5F090CD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17" name="Rectangle 2">
                  <a:extLst>
                    <a:ext uri="{FF2B5EF4-FFF2-40B4-BE49-F238E27FC236}">
                      <a16:creationId xmlns:a16="http://schemas.microsoft.com/office/drawing/2014/main" id="{BE1CFD3F-D847-467E-A89E-49C380698E1B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8" name="Rectangle 2">
                  <a:extLst>
                    <a:ext uri="{FF2B5EF4-FFF2-40B4-BE49-F238E27FC236}">
                      <a16:creationId xmlns:a16="http://schemas.microsoft.com/office/drawing/2014/main" id="{95D8FB39-C3F0-4FD1-961B-1E0D55A5AE63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9" name="Rectangle 2">
                  <a:extLst>
                    <a:ext uri="{FF2B5EF4-FFF2-40B4-BE49-F238E27FC236}">
                      <a16:creationId xmlns:a16="http://schemas.microsoft.com/office/drawing/2014/main" id="{F2407352-C5BF-4D8B-ADF3-01CC3ED8AAB8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16" name="Rectangle 2">
                <a:extLst>
                  <a:ext uri="{FF2B5EF4-FFF2-40B4-BE49-F238E27FC236}">
                    <a16:creationId xmlns:a16="http://schemas.microsoft.com/office/drawing/2014/main" id="{96313F43-2940-44C7-85C5-39642F97166F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12" name="Picture 4" descr="NasbNiroo Co.">
              <a:extLst>
                <a:ext uri="{FF2B5EF4-FFF2-40B4-BE49-F238E27FC236}">
                  <a16:creationId xmlns:a16="http://schemas.microsoft.com/office/drawing/2014/main" id="{2F59B7BA-CB72-41EC-B7F3-3CC189FB460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0" descr="MAPNA Group">
              <a:extLst>
                <a:ext uri="{FF2B5EF4-FFF2-40B4-BE49-F238E27FC236}">
                  <a16:creationId xmlns:a16="http://schemas.microsoft.com/office/drawing/2014/main" id="{D5646061-97BA-4D67-87B8-562BD14DD48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D809368-A70F-449D-A7B4-62575CDB1E85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F03C2D4C-C85B-44FA-8D18-EE4B330BF9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473226"/>
              </p:ext>
            </p:extLst>
          </p:nvPr>
        </p:nvGraphicFramePr>
        <p:xfrm>
          <a:off x="2117337" y="1945169"/>
          <a:ext cx="6054742" cy="4686441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494390">
                  <a:extLst>
                    <a:ext uri="{9D8B030D-6E8A-4147-A177-3AD203B41FA5}">
                      <a16:colId xmlns:a16="http://schemas.microsoft.com/office/drawing/2014/main" val="2115609507"/>
                    </a:ext>
                  </a:extLst>
                </a:gridCol>
                <a:gridCol w="2780176">
                  <a:extLst>
                    <a:ext uri="{9D8B030D-6E8A-4147-A177-3AD203B41FA5}">
                      <a16:colId xmlns:a16="http://schemas.microsoft.com/office/drawing/2014/main" val="3648851759"/>
                    </a:ext>
                  </a:extLst>
                </a:gridCol>
                <a:gridCol w="2780176">
                  <a:extLst>
                    <a:ext uri="{9D8B030D-6E8A-4147-A177-3AD203B41FA5}">
                      <a16:colId xmlns:a16="http://schemas.microsoft.com/office/drawing/2014/main" val="1660503709"/>
                    </a:ext>
                  </a:extLst>
                </a:gridCol>
              </a:tblGrid>
              <a:tr h="837039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kern="1200" dirty="0">
                          <a:solidFill>
                            <a:srgbClr val="000000"/>
                          </a:solidFill>
                          <a:latin typeface="B Koodak" panose="00000700000000000000" pitchFamily="2" charset="-78"/>
                          <a:ea typeface="+mn-ea"/>
                          <a:cs typeface="B Koodak" panose="00000700000000000000" pitchFamily="2" charset="-78"/>
                        </a:rPr>
                        <a:t>لیست برخی از </a:t>
                      </a:r>
                      <a:r>
                        <a:rPr lang="fa-IR" sz="1200" kern="1200" dirty="0">
                          <a:solidFill>
                            <a:srgbClr val="000000"/>
                          </a:solidFill>
                          <a:latin typeface="B Koodak" panose="00000700000000000000" pitchFamily="2" charset="-78"/>
                          <a:ea typeface="+mn-ea"/>
                          <a:cs typeface="B Koodak" panose="00000700000000000000" pitchFamily="2" charset="-78"/>
                        </a:rPr>
                        <a:t> </a:t>
                      </a:r>
                      <a:r>
                        <a:rPr lang="fa-IR" sz="1800" kern="1200" dirty="0">
                          <a:solidFill>
                            <a:srgbClr val="000000"/>
                          </a:solidFill>
                          <a:latin typeface="B Koodak" panose="00000700000000000000" pitchFamily="2" charset="-78"/>
                          <a:ea typeface="+mn-ea"/>
                          <a:cs typeface="B Koodak" panose="00000700000000000000" pitchFamily="2" charset="-78"/>
                        </a:rPr>
                        <a:t>پروژه های پست و خط</a:t>
                      </a:r>
                    </a:p>
                  </a:txBody>
                  <a:tcPr marL="6725" marR="6725" marT="67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 fontAlgn="ctr"/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6725" marR="6725" marT="6725" marB="0" anchor="ctr"/>
                </a:tc>
                <a:tc hMerge="1">
                  <a:txBody>
                    <a:bodyPr/>
                    <a:lstStyle/>
                    <a:p>
                      <a:pPr algn="ctr" rtl="1" fontAlgn="ctr"/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6725" marR="6725" marT="6725" marB="0" anchor="ctr"/>
                </a:tc>
                <a:extLst>
                  <a:ext uri="{0D108BD9-81ED-4DB2-BD59-A6C34878D82A}">
                    <a16:rowId xmlns:a16="http://schemas.microsoft.com/office/drawing/2014/main" val="1304576681"/>
                  </a:ext>
                </a:extLst>
              </a:tr>
              <a:tr h="650255"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ردیف </a:t>
                      </a: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نام پروژه </a:t>
                      </a:r>
                    </a:p>
                  </a:txBody>
                  <a:tcPr marL="4970" marR="4970" marT="497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نوع پروژه</a:t>
                      </a:r>
                    </a:p>
                  </a:txBody>
                  <a:tcPr marL="4970" marR="4970" marT="4970" marB="0" anchor="ctr"/>
                </a:tc>
                <a:extLst>
                  <a:ext uri="{0D108BD9-81ED-4DB2-BD59-A6C34878D82A}">
                    <a16:rowId xmlns:a16="http://schemas.microsoft.com/office/drawing/2014/main" val="570256264"/>
                  </a:ext>
                </a:extLst>
              </a:tr>
              <a:tr h="447132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1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قرارداد احداث پست مزرعه بادی میل نادر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پست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42071949"/>
                  </a:ext>
                </a:extLst>
              </a:tr>
              <a:tr h="353349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2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IQ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 </a:t>
                      </a:r>
                      <a:r>
                        <a:rPr lang="ar-IQ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ساختماني و نصب پست 400 كيلوولت سد كرخه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پست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05792479"/>
                  </a:ext>
                </a:extLst>
              </a:tr>
              <a:tr h="888035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3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پروژه خط انتقال برق میدان نفتی دانان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خط انتقال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597284"/>
                  </a:ext>
                </a:extLst>
              </a:tr>
              <a:tr h="622596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4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ar-IQ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احداث خطوط 132/63ك استان يزد        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خط انتقال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90440069"/>
                  </a:ext>
                </a:extLst>
              </a:tr>
              <a:tr h="888035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5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IQ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عمليات‌‌پست230‌كيلوولت‌ نيروگاه‌گازي‌ هرمزگان</a:t>
                      </a:r>
                      <a:endParaRPr lang="fa-I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  <a:p>
                      <a:pPr algn="ctr" rtl="0" fontAlgn="ctr"/>
                      <a:r>
                        <a:rPr lang="ar-IQ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 ( قلعه قاضی )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پست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601614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74042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C86B2C-74D4-67C8-5947-8A5ED79A95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16" y="1423282"/>
            <a:ext cx="9639029" cy="514896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76EF956-84F1-3A81-CA45-6649FA8013A4}"/>
              </a:ext>
            </a:extLst>
          </p:cNvPr>
          <p:cNvGrpSpPr/>
          <p:nvPr/>
        </p:nvGrpSpPr>
        <p:grpSpPr>
          <a:xfrm rot="5400000">
            <a:off x="4528472" y="-4514331"/>
            <a:ext cx="849057" cy="9877720"/>
            <a:chOff x="-5892" y="0"/>
            <a:chExt cx="676429" cy="9906000"/>
          </a:xfrm>
        </p:grpSpPr>
        <p:sp>
          <p:nvSpPr>
            <p:cNvPr id="5" name="Rounded Rectangle 26">
              <a:extLst>
                <a:ext uri="{FF2B5EF4-FFF2-40B4-BE49-F238E27FC236}">
                  <a16:creationId xmlns:a16="http://schemas.microsoft.com/office/drawing/2014/main" id="{1C3F1F2E-837A-B43A-03A8-3B35EA763279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3AF036E-BB1D-68AF-CADA-1EEA3F7D4103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646D006-C927-7858-293B-DDC2466C5A61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D3457E8-DF38-24A8-A16D-DBFAD75045EF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05EA779F-58E4-095B-604C-BC0452C7A2DE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14" name="Rectangle 2">
                  <a:extLst>
                    <a:ext uri="{FF2B5EF4-FFF2-40B4-BE49-F238E27FC236}">
                      <a16:creationId xmlns:a16="http://schemas.microsoft.com/office/drawing/2014/main" id="{F7E9727F-F5E6-FB9A-102F-1F24633803CF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5" name="Rectangle 2">
                  <a:extLst>
                    <a:ext uri="{FF2B5EF4-FFF2-40B4-BE49-F238E27FC236}">
                      <a16:creationId xmlns:a16="http://schemas.microsoft.com/office/drawing/2014/main" id="{556DC9AE-4440-8919-9326-C049D97EED48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6" name="Rectangle 2">
                  <a:extLst>
                    <a:ext uri="{FF2B5EF4-FFF2-40B4-BE49-F238E27FC236}">
                      <a16:creationId xmlns:a16="http://schemas.microsoft.com/office/drawing/2014/main" id="{35EF4483-2A32-FD5A-C04C-6EC8CBF62CD9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13" name="Rectangle 2">
                <a:extLst>
                  <a:ext uri="{FF2B5EF4-FFF2-40B4-BE49-F238E27FC236}">
                    <a16:creationId xmlns:a16="http://schemas.microsoft.com/office/drawing/2014/main" id="{3AA592DA-3AB0-65B9-7B12-8A7E99D8FC20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9" name="Picture 4" descr="NasbNiroo Co.">
              <a:extLst>
                <a:ext uri="{FF2B5EF4-FFF2-40B4-BE49-F238E27FC236}">
                  <a16:creationId xmlns:a16="http://schemas.microsoft.com/office/drawing/2014/main" id="{D39E4F26-DB27-E165-3401-944C8B8F8B8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0" descr="MAPNA Group">
              <a:extLst>
                <a:ext uri="{FF2B5EF4-FFF2-40B4-BE49-F238E27FC236}">
                  <a16:creationId xmlns:a16="http://schemas.microsoft.com/office/drawing/2014/main" id="{F77392F8-B33B-8D50-7434-1D1D6091D91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ACF2EAD-1180-8BAA-A624-42D27EB7A98A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9FA3D07-F861-6152-7EB1-05F7B555222E}"/>
              </a:ext>
            </a:extLst>
          </p:cNvPr>
          <p:cNvGrpSpPr/>
          <p:nvPr/>
        </p:nvGrpSpPr>
        <p:grpSpPr>
          <a:xfrm>
            <a:off x="4547753" y="562922"/>
            <a:ext cx="5007213" cy="837253"/>
            <a:chOff x="1612101" y="560894"/>
            <a:chExt cx="3466532" cy="471821"/>
          </a:xfrm>
        </p:grpSpPr>
        <p:sp>
          <p:nvSpPr>
            <p:cNvPr id="18" name="Round Same Side Corner Rectangle 52">
              <a:extLst>
                <a:ext uri="{FF2B5EF4-FFF2-40B4-BE49-F238E27FC236}">
                  <a16:creationId xmlns:a16="http://schemas.microsoft.com/office/drawing/2014/main" id="{728B850F-1D5F-ABAA-E74C-48C75A348416}"/>
                </a:ext>
              </a:extLst>
            </p:cNvPr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C0C843C-94EE-7804-56C9-28031BC41132}"/>
                </a:ext>
              </a:extLst>
            </p:cNvPr>
            <p:cNvSpPr/>
            <p:nvPr/>
          </p:nvSpPr>
          <p:spPr>
            <a:xfrm>
              <a:off x="1761072" y="629740"/>
              <a:ext cx="3168619" cy="3120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پروژه های انرژی تجدید پذیر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39580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71ED104-1335-4C97-8818-1BCF5CC39820}"/>
              </a:ext>
            </a:extLst>
          </p:cNvPr>
          <p:cNvGrpSpPr/>
          <p:nvPr/>
        </p:nvGrpSpPr>
        <p:grpSpPr>
          <a:xfrm>
            <a:off x="4547753" y="657267"/>
            <a:ext cx="5007213" cy="946298"/>
            <a:chOff x="1612101" y="560894"/>
            <a:chExt cx="3466532" cy="471821"/>
          </a:xfrm>
        </p:grpSpPr>
        <p:sp>
          <p:nvSpPr>
            <p:cNvPr id="5" name="Round Same Side Corner Rectangle 52">
              <a:extLst>
                <a:ext uri="{FF2B5EF4-FFF2-40B4-BE49-F238E27FC236}">
                  <a16:creationId xmlns:a16="http://schemas.microsoft.com/office/drawing/2014/main" id="{355EBB3D-827B-4966-8DF3-4F3F6DD32367}"/>
                </a:ext>
              </a:extLst>
            </p:cNvPr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6239E91-C0B3-4F1D-95BC-C42516314722}"/>
                </a:ext>
              </a:extLst>
            </p:cNvPr>
            <p:cNvSpPr/>
            <p:nvPr/>
          </p:nvSpPr>
          <p:spPr>
            <a:xfrm>
              <a:off x="1761072" y="629740"/>
              <a:ext cx="3168619" cy="3120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پروژه های انرژی تجدید پذیر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8284CF5-6C89-4A66-BF27-43D3D49DCB79}"/>
              </a:ext>
            </a:extLst>
          </p:cNvPr>
          <p:cNvGrpSpPr/>
          <p:nvPr/>
        </p:nvGrpSpPr>
        <p:grpSpPr>
          <a:xfrm rot="5400000">
            <a:off x="4528472" y="-4514331"/>
            <a:ext cx="849057" cy="9877720"/>
            <a:chOff x="-5892" y="0"/>
            <a:chExt cx="676429" cy="9906000"/>
          </a:xfrm>
        </p:grpSpPr>
        <p:sp>
          <p:nvSpPr>
            <p:cNvPr id="8" name="Rounded Rectangle 26">
              <a:extLst>
                <a:ext uri="{FF2B5EF4-FFF2-40B4-BE49-F238E27FC236}">
                  <a16:creationId xmlns:a16="http://schemas.microsoft.com/office/drawing/2014/main" id="{D031F2B5-EC81-4E44-BED9-644D5EA3309D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D22D881-5877-4655-AC7D-ABA059FF2868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03F7585-B97F-41FF-A633-04A3A8374C3A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700793A-56B6-4484-9509-AFC8A385AB53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69048154-4641-4D3F-8866-9891A5F090CD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17" name="Rectangle 2">
                  <a:extLst>
                    <a:ext uri="{FF2B5EF4-FFF2-40B4-BE49-F238E27FC236}">
                      <a16:creationId xmlns:a16="http://schemas.microsoft.com/office/drawing/2014/main" id="{BE1CFD3F-D847-467E-A89E-49C380698E1B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8" name="Rectangle 2">
                  <a:extLst>
                    <a:ext uri="{FF2B5EF4-FFF2-40B4-BE49-F238E27FC236}">
                      <a16:creationId xmlns:a16="http://schemas.microsoft.com/office/drawing/2014/main" id="{95D8FB39-C3F0-4FD1-961B-1E0D55A5AE63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9" name="Rectangle 2">
                  <a:extLst>
                    <a:ext uri="{FF2B5EF4-FFF2-40B4-BE49-F238E27FC236}">
                      <a16:creationId xmlns:a16="http://schemas.microsoft.com/office/drawing/2014/main" id="{F2407352-C5BF-4D8B-ADF3-01CC3ED8AAB8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16" name="Rectangle 2">
                <a:extLst>
                  <a:ext uri="{FF2B5EF4-FFF2-40B4-BE49-F238E27FC236}">
                    <a16:creationId xmlns:a16="http://schemas.microsoft.com/office/drawing/2014/main" id="{96313F43-2940-44C7-85C5-39642F97166F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12" name="Picture 4" descr="NasbNiroo Co.">
              <a:extLst>
                <a:ext uri="{FF2B5EF4-FFF2-40B4-BE49-F238E27FC236}">
                  <a16:creationId xmlns:a16="http://schemas.microsoft.com/office/drawing/2014/main" id="{2F59B7BA-CB72-41EC-B7F3-3CC189FB460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0" descr="MAPNA Group">
              <a:extLst>
                <a:ext uri="{FF2B5EF4-FFF2-40B4-BE49-F238E27FC236}">
                  <a16:creationId xmlns:a16="http://schemas.microsoft.com/office/drawing/2014/main" id="{D5646061-97BA-4D67-87B8-562BD14DD48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D809368-A70F-449D-A7B4-62575CDB1E85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F03C2D4C-C85B-44FA-8D18-EE4B330BF9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305655"/>
              </p:ext>
            </p:extLst>
          </p:nvPr>
        </p:nvGraphicFramePr>
        <p:xfrm>
          <a:off x="1753347" y="1729792"/>
          <a:ext cx="6884625" cy="4395133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562153">
                  <a:extLst>
                    <a:ext uri="{9D8B030D-6E8A-4147-A177-3AD203B41FA5}">
                      <a16:colId xmlns:a16="http://schemas.microsoft.com/office/drawing/2014/main" val="2115609507"/>
                    </a:ext>
                  </a:extLst>
                </a:gridCol>
                <a:gridCol w="3161236">
                  <a:extLst>
                    <a:ext uri="{9D8B030D-6E8A-4147-A177-3AD203B41FA5}">
                      <a16:colId xmlns:a16="http://schemas.microsoft.com/office/drawing/2014/main" val="3648851759"/>
                    </a:ext>
                  </a:extLst>
                </a:gridCol>
                <a:gridCol w="3161236">
                  <a:extLst>
                    <a:ext uri="{9D8B030D-6E8A-4147-A177-3AD203B41FA5}">
                      <a16:colId xmlns:a16="http://schemas.microsoft.com/office/drawing/2014/main" val="1660503709"/>
                    </a:ext>
                  </a:extLst>
                </a:gridCol>
              </a:tblGrid>
              <a:tr h="53571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kern="1200" dirty="0">
                          <a:solidFill>
                            <a:srgbClr val="000000"/>
                          </a:solidFill>
                          <a:latin typeface="B Koodak" panose="00000700000000000000" pitchFamily="2" charset="-78"/>
                          <a:ea typeface="+mn-ea"/>
                          <a:cs typeface="B Koodak" panose="00000700000000000000" pitchFamily="2" charset="-78"/>
                        </a:rPr>
                        <a:t>لیست</a:t>
                      </a:r>
                      <a:r>
                        <a:rPr lang="fa-IR" sz="1200" kern="1200" dirty="0">
                          <a:solidFill>
                            <a:srgbClr val="000000"/>
                          </a:solidFill>
                          <a:latin typeface="B Koodak" panose="00000700000000000000" pitchFamily="2" charset="-78"/>
                          <a:ea typeface="+mn-ea"/>
                          <a:cs typeface="B Koodak" panose="00000700000000000000" pitchFamily="2" charset="-78"/>
                        </a:rPr>
                        <a:t> </a:t>
                      </a:r>
                      <a:r>
                        <a:rPr lang="fa-IR" sz="1800" kern="1200" dirty="0">
                          <a:solidFill>
                            <a:srgbClr val="000000"/>
                          </a:solidFill>
                          <a:latin typeface="B Koodak" panose="00000700000000000000" pitchFamily="2" charset="-78"/>
                          <a:ea typeface="+mn-ea"/>
                          <a:cs typeface="B Koodak" panose="00000700000000000000" pitchFamily="2" charset="-78"/>
                        </a:rPr>
                        <a:t>پروژه های تجدید پذیر</a:t>
                      </a:r>
                    </a:p>
                  </a:txBody>
                  <a:tcPr marL="6725" marR="6725" marT="67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 fontAlgn="ctr"/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6725" marR="6725" marT="6725" marB="0" anchor="ctr"/>
                </a:tc>
                <a:tc hMerge="1">
                  <a:txBody>
                    <a:bodyPr/>
                    <a:lstStyle/>
                    <a:p>
                      <a:pPr algn="ctr" rtl="1" fontAlgn="ctr"/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6725" marR="6725" marT="6725" marB="0" anchor="ctr"/>
                </a:tc>
                <a:extLst>
                  <a:ext uri="{0D108BD9-81ED-4DB2-BD59-A6C34878D82A}">
                    <a16:rowId xmlns:a16="http://schemas.microsoft.com/office/drawing/2014/main" val="1304576681"/>
                  </a:ext>
                </a:extLst>
              </a:tr>
              <a:tr h="416170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1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احداث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EPC 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نیروگاه بادی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درح</a:t>
                      </a:r>
                      <a:endParaRPr lang="fa-I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بادی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70256264"/>
                  </a:ext>
                </a:extLst>
              </a:tr>
              <a:tr h="416170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2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احداث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EPC 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نیروگاه بادی میل نادر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بادی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26782080"/>
                  </a:ext>
                </a:extLst>
              </a:tr>
              <a:tr h="250160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3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احداث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EPC 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نیروگاه بادی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آقکند</a:t>
                      </a:r>
                      <a:endParaRPr lang="fa-I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  <a:p>
                      <a:pPr algn="ctr" rtl="1" fontAlgn="ctr"/>
                      <a:endParaRPr lang="fa-I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بادی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55586426"/>
                  </a:ext>
                </a:extLst>
              </a:tr>
              <a:tr h="466464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4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نصب نیروگاه بادی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کهک</a:t>
                      </a:r>
                      <a:endParaRPr lang="fa-I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بادی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45296153"/>
                  </a:ext>
                </a:extLst>
              </a:tr>
              <a:tr h="421221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5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احداث نیروگاه بادی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خواف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بادی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42071949"/>
                  </a:ext>
                </a:extLst>
              </a:tr>
              <a:tr h="568351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6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احداث نیروگاه بادی 75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مگاواتی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خواف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بادی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597284"/>
                  </a:ext>
                </a:extLst>
              </a:tr>
              <a:tr h="56835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7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نیروگاه خورشیدی مهرگان 2( در دست اقدام)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خورشیدی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52556703"/>
                  </a:ext>
                </a:extLst>
              </a:tr>
              <a:tr h="56835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8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نیروگاه خورشیدی </a:t>
                      </a:r>
                      <a:r>
                        <a:rPr lang="fa-IR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مهردشت</a:t>
                      </a:r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2(در دست اقدام)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خورشیدی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98262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58000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1A83EC7-34CF-E765-98C2-2BB0B8842E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8138"/>
            <a:ext cx="9715500" cy="4532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E0C4C5D-67F2-06F9-BD40-E553A5188F5C}"/>
              </a:ext>
            </a:extLst>
          </p:cNvPr>
          <p:cNvGrpSpPr/>
          <p:nvPr/>
        </p:nvGrpSpPr>
        <p:grpSpPr>
          <a:xfrm rot="5400000">
            <a:off x="4528472" y="-4514331"/>
            <a:ext cx="849057" cy="9877720"/>
            <a:chOff x="-5892" y="0"/>
            <a:chExt cx="676429" cy="9906000"/>
          </a:xfrm>
        </p:grpSpPr>
        <p:sp>
          <p:nvSpPr>
            <p:cNvPr id="4" name="Rounded Rectangle 26">
              <a:extLst>
                <a:ext uri="{FF2B5EF4-FFF2-40B4-BE49-F238E27FC236}">
                  <a16:creationId xmlns:a16="http://schemas.microsoft.com/office/drawing/2014/main" id="{D2A8EC4E-0953-9BFB-96E2-096E80C911E2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BB88681-DCBC-83D5-CB24-285DC05D953A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2C88CBF-42B4-89BE-1EF8-C737E1E98F81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F5859D3-9616-291D-03D8-13276E013539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77E78683-8117-C641-44EC-E88EE91326AD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13" name="Rectangle 2">
                  <a:extLst>
                    <a:ext uri="{FF2B5EF4-FFF2-40B4-BE49-F238E27FC236}">
                      <a16:creationId xmlns:a16="http://schemas.microsoft.com/office/drawing/2014/main" id="{C21AF048-799E-393E-D012-5C32FEE17D23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4" name="Rectangle 2">
                  <a:extLst>
                    <a:ext uri="{FF2B5EF4-FFF2-40B4-BE49-F238E27FC236}">
                      <a16:creationId xmlns:a16="http://schemas.microsoft.com/office/drawing/2014/main" id="{7496DADE-F729-089C-4533-C85931FD10BB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5" name="Rectangle 2">
                  <a:extLst>
                    <a:ext uri="{FF2B5EF4-FFF2-40B4-BE49-F238E27FC236}">
                      <a16:creationId xmlns:a16="http://schemas.microsoft.com/office/drawing/2014/main" id="{D700DAD4-D1F9-F334-54D5-7EE01C6BD254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12" name="Rectangle 2">
                <a:extLst>
                  <a:ext uri="{FF2B5EF4-FFF2-40B4-BE49-F238E27FC236}">
                    <a16:creationId xmlns:a16="http://schemas.microsoft.com/office/drawing/2014/main" id="{554484C9-7115-B99D-E1F6-7636D0F0EC40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8" name="Picture 4" descr="NasbNiroo Co.">
              <a:extLst>
                <a:ext uri="{FF2B5EF4-FFF2-40B4-BE49-F238E27FC236}">
                  <a16:creationId xmlns:a16="http://schemas.microsoft.com/office/drawing/2014/main" id="{A1B05390-9B31-B477-3498-D6CB150C9C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10" descr="MAPNA Group">
              <a:extLst>
                <a:ext uri="{FF2B5EF4-FFF2-40B4-BE49-F238E27FC236}">
                  <a16:creationId xmlns:a16="http://schemas.microsoft.com/office/drawing/2014/main" id="{00C417A0-2EB8-F7FE-E01B-B3487481608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BD2B7EB-C1A8-FCFA-2518-F48DDBB3B28A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30FE448-1833-D7EE-B900-ABD53109ECF7}"/>
              </a:ext>
            </a:extLst>
          </p:cNvPr>
          <p:cNvGrpSpPr/>
          <p:nvPr/>
        </p:nvGrpSpPr>
        <p:grpSpPr>
          <a:xfrm>
            <a:off x="4953000" y="552725"/>
            <a:ext cx="4762500" cy="1029089"/>
            <a:chOff x="1612101" y="560894"/>
            <a:chExt cx="3466532" cy="471821"/>
          </a:xfrm>
        </p:grpSpPr>
        <p:sp>
          <p:nvSpPr>
            <p:cNvPr id="17" name="Round Same Side Corner Rectangle 52">
              <a:extLst>
                <a:ext uri="{FF2B5EF4-FFF2-40B4-BE49-F238E27FC236}">
                  <a16:creationId xmlns:a16="http://schemas.microsoft.com/office/drawing/2014/main" id="{A26498F0-FD46-E6A0-A293-F75E081D41FC}"/>
                </a:ext>
              </a:extLst>
            </p:cNvPr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B8D59A8-8BC0-D5E3-6191-CE40F5724E3E}"/>
                </a:ext>
              </a:extLst>
            </p:cNvPr>
            <p:cNvSpPr/>
            <p:nvPr/>
          </p:nvSpPr>
          <p:spPr>
            <a:xfrm>
              <a:off x="2209974" y="629740"/>
              <a:ext cx="2270814" cy="3120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پروژه های نفت و گاز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22183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71ED104-1335-4C97-8818-1BCF5CC39820}"/>
              </a:ext>
            </a:extLst>
          </p:cNvPr>
          <p:cNvGrpSpPr/>
          <p:nvPr/>
        </p:nvGrpSpPr>
        <p:grpSpPr>
          <a:xfrm>
            <a:off x="4547753" y="657267"/>
            <a:ext cx="5007213" cy="946298"/>
            <a:chOff x="1612101" y="560894"/>
            <a:chExt cx="3466532" cy="471821"/>
          </a:xfrm>
        </p:grpSpPr>
        <p:sp>
          <p:nvSpPr>
            <p:cNvPr id="5" name="Round Same Side Corner Rectangle 52">
              <a:extLst>
                <a:ext uri="{FF2B5EF4-FFF2-40B4-BE49-F238E27FC236}">
                  <a16:creationId xmlns:a16="http://schemas.microsoft.com/office/drawing/2014/main" id="{355EBB3D-827B-4966-8DF3-4F3F6DD32367}"/>
                </a:ext>
              </a:extLst>
            </p:cNvPr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6239E91-C0B3-4F1D-95BC-C42516314722}"/>
                </a:ext>
              </a:extLst>
            </p:cNvPr>
            <p:cNvSpPr/>
            <p:nvPr/>
          </p:nvSpPr>
          <p:spPr>
            <a:xfrm>
              <a:off x="2209974" y="629740"/>
              <a:ext cx="2270814" cy="3120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پروژه های نفت و گاز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8284CF5-6C89-4A66-BF27-43D3D49DCB79}"/>
              </a:ext>
            </a:extLst>
          </p:cNvPr>
          <p:cNvGrpSpPr/>
          <p:nvPr/>
        </p:nvGrpSpPr>
        <p:grpSpPr>
          <a:xfrm rot="5400000">
            <a:off x="4528472" y="-4514331"/>
            <a:ext cx="849057" cy="9877720"/>
            <a:chOff x="-5892" y="0"/>
            <a:chExt cx="676429" cy="9906000"/>
          </a:xfrm>
        </p:grpSpPr>
        <p:sp>
          <p:nvSpPr>
            <p:cNvPr id="8" name="Rounded Rectangle 26">
              <a:extLst>
                <a:ext uri="{FF2B5EF4-FFF2-40B4-BE49-F238E27FC236}">
                  <a16:creationId xmlns:a16="http://schemas.microsoft.com/office/drawing/2014/main" id="{D031F2B5-EC81-4E44-BED9-644D5EA3309D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D22D881-5877-4655-AC7D-ABA059FF2868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03F7585-B97F-41FF-A633-04A3A8374C3A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700793A-56B6-4484-9509-AFC8A385AB53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69048154-4641-4D3F-8866-9891A5F090CD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17" name="Rectangle 2">
                  <a:extLst>
                    <a:ext uri="{FF2B5EF4-FFF2-40B4-BE49-F238E27FC236}">
                      <a16:creationId xmlns:a16="http://schemas.microsoft.com/office/drawing/2014/main" id="{BE1CFD3F-D847-467E-A89E-49C380698E1B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8" name="Rectangle 2">
                  <a:extLst>
                    <a:ext uri="{FF2B5EF4-FFF2-40B4-BE49-F238E27FC236}">
                      <a16:creationId xmlns:a16="http://schemas.microsoft.com/office/drawing/2014/main" id="{95D8FB39-C3F0-4FD1-961B-1E0D55A5AE63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9" name="Rectangle 2">
                  <a:extLst>
                    <a:ext uri="{FF2B5EF4-FFF2-40B4-BE49-F238E27FC236}">
                      <a16:creationId xmlns:a16="http://schemas.microsoft.com/office/drawing/2014/main" id="{F2407352-C5BF-4D8B-ADF3-01CC3ED8AAB8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16" name="Rectangle 2">
                <a:extLst>
                  <a:ext uri="{FF2B5EF4-FFF2-40B4-BE49-F238E27FC236}">
                    <a16:creationId xmlns:a16="http://schemas.microsoft.com/office/drawing/2014/main" id="{96313F43-2940-44C7-85C5-39642F97166F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12" name="Picture 4" descr="NasbNiroo Co.">
              <a:extLst>
                <a:ext uri="{FF2B5EF4-FFF2-40B4-BE49-F238E27FC236}">
                  <a16:creationId xmlns:a16="http://schemas.microsoft.com/office/drawing/2014/main" id="{2F59B7BA-CB72-41EC-B7F3-3CC189FB460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0" descr="MAPNA Group">
              <a:extLst>
                <a:ext uri="{FF2B5EF4-FFF2-40B4-BE49-F238E27FC236}">
                  <a16:creationId xmlns:a16="http://schemas.microsoft.com/office/drawing/2014/main" id="{D5646061-97BA-4D67-87B8-562BD14DD48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D809368-A70F-449D-A7B4-62575CDB1E85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F03C2D4C-C85B-44FA-8D18-EE4B330BF9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758579"/>
              </p:ext>
            </p:extLst>
          </p:nvPr>
        </p:nvGraphicFramePr>
        <p:xfrm>
          <a:off x="2317362" y="2042554"/>
          <a:ext cx="6054742" cy="3244709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494390">
                  <a:extLst>
                    <a:ext uri="{9D8B030D-6E8A-4147-A177-3AD203B41FA5}">
                      <a16:colId xmlns:a16="http://schemas.microsoft.com/office/drawing/2014/main" val="2115609507"/>
                    </a:ext>
                  </a:extLst>
                </a:gridCol>
                <a:gridCol w="2780176">
                  <a:extLst>
                    <a:ext uri="{9D8B030D-6E8A-4147-A177-3AD203B41FA5}">
                      <a16:colId xmlns:a16="http://schemas.microsoft.com/office/drawing/2014/main" val="3648851759"/>
                    </a:ext>
                  </a:extLst>
                </a:gridCol>
                <a:gridCol w="2780176">
                  <a:extLst>
                    <a:ext uri="{9D8B030D-6E8A-4147-A177-3AD203B41FA5}">
                      <a16:colId xmlns:a16="http://schemas.microsoft.com/office/drawing/2014/main" val="1660503709"/>
                    </a:ext>
                  </a:extLst>
                </a:gridCol>
              </a:tblGrid>
              <a:tr h="73728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kern="1200" dirty="0">
                          <a:solidFill>
                            <a:srgbClr val="000000"/>
                          </a:solidFill>
                          <a:latin typeface="B Koodak" panose="00000700000000000000" pitchFamily="2" charset="-78"/>
                          <a:ea typeface="+mn-ea"/>
                          <a:cs typeface="B Koodak" panose="00000700000000000000" pitchFamily="2" charset="-78"/>
                        </a:rPr>
                        <a:t>لیست</a:t>
                      </a:r>
                      <a:r>
                        <a:rPr lang="fa-IR" sz="1200" kern="1200" dirty="0">
                          <a:solidFill>
                            <a:srgbClr val="000000"/>
                          </a:solidFill>
                          <a:latin typeface="B Koodak" panose="00000700000000000000" pitchFamily="2" charset="-78"/>
                          <a:ea typeface="+mn-ea"/>
                          <a:cs typeface="B Koodak" panose="00000700000000000000" pitchFamily="2" charset="-78"/>
                        </a:rPr>
                        <a:t> </a:t>
                      </a:r>
                      <a:r>
                        <a:rPr lang="fa-IR" sz="1800" kern="1200" dirty="0">
                          <a:solidFill>
                            <a:srgbClr val="000000"/>
                          </a:solidFill>
                          <a:latin typeface="B Koodak" panose="00000700000000000000" pitchFamily="2" charset="-78"/>
                          <a:ea typeface="+mn-ea"/>
                          <a:cs typeface="B Koodak" panose="00000700000000000000" pitchFamily="2" charset="-78"/>
                        </a:rPr>
                        <a:t>پروژه های نفت و گاز</a:t>
                      </a:r>
                    </a:p>
                  </a:txBody>
                  <a:tcPr marL="6725" marR="6725" marT="67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 fontAlgn="ctr"/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6725" marR="6725" marT="6725" marB="0" anchor="ctr"/>
                </a:tc>
                <a:tc hMerge="1">
                  <a:txBody>
                    <a:bodyPr/>
                    <a:lstStyle/>
                    <a:p>
                      <a:pPr algn="ctr" rtl="1" fontAlgn="ctr"/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6725" marR="6725" marT="6725" marB="0" anchor="ctr"/>
                </a:tc>
                <a:extLst>
                  <a:ext uri="{0D108BD9-81ED-4DB2-BD59-A6C34878D82A}">
                    <a16:rowId xmlns:a16="http://schemas.microsoft.com/office/drawing/2014/main" val="1304576681"/>
                  </a:ext>
                </a:extLst>
              </a:tr>
              <a:tr h="572758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احداث تاسیسات </a:t>
                      </a:r>
                      <a:r>
                        <a:rPr lang="fa-I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سرچاهی</a:t>
                      </a:r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 دانان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میدان نفتی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70256264"/>
                  </a:ext>
                </a:extLst>
              </a:tr>
              <a:tr h="572758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احداث 4 موقعیت جدید </a:t>
                      </a:r>
                      <a:r>
                        <a:rPr lang="fa-I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سرچاهی</a:t>
                      </a:r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 </a:t>
                      </a:r>
                      <a:r>
                        <a:rPr lang="fa-I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شوریجه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میدان نفتی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26782080"/>
                  </a:ext>
                </a:extLst>
              </a:tr>
              <a:tr h="579710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احداث چاه های میدان گازی شوریجه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میدان نفتی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42071949"/>
                  </a:ext>
                </a:extLst>
              </a:tr>
              <a:tr h="782200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نصب و راه اندازی نمک زدایی دهلران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میدان نفتی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5972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68721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EBE44621-1F87-861E-B0D9-CE3CD0C48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337" y="1835910"/>
            <a:ext cx="6208715" cy="5022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976DD9C-B4CD-1058-FFA3-706F8B36EED5}"/>
              </a:ext>
            </a:extLst>
          </p:cNvPr>
          <p:cNvGrpSpPr/>
          <p:nvPr/>
        </p:nvGrpSpPr>
        <p:grpSpPr>
          <a:xfrm rot="5400000">
            <a:off x="4528472" y="-4514331"/>
            <a:ext cx="849057" cy="9877720"/>
            <a:chOff x="-5892" y="0"/>
            <a:chExt cx="676429" cy="9906000"/>
          </a:xfrm>
        </p:grpSpPr>
        <p:sp>
          <p:nvSpPr>
            <p:cNvPr id="4" name="Rounded Rectangle 26">
              <a:extLst>
                <a:ext uri="{FF2B5EF4-FFF2-40B4-BE49-F238E27FC236}">
                  <a16:creationId xmlns:a16="http://schemas.microsoft.com/office/drawing/2014/main" id="{FD3718F2-24D9-A6B8-33FB-04E1E547B93D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0EF6DDB-49D0-A4EB-C449-59AE17BA36D6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3852C49-B22D-1CDD-697B-05C607FED2FD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DE41393-32E7-24FA-08E1-891A106F8B9F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A73A3C8C-7683-AF51-ACB3-67671B9CB72D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13" name="Rectangle 2">
                  <a:extLst>
                    <a:ext uri="{FF2B5EF4-FFF2-40B4-BE49-F238E27FC236}">
                      <a16:creationId xmlns:a16="http://schemas.microsoft.com/office/drawing/2014/main" id="{22E1C815-270E-F797-9A7B-484C833118D9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4" name="Rectangle 2">
                  <a:extLst>
                    <a:ext uri="{FF2B5EF4-FFF2-40B4-BE49-F238E27FC236}">
                      <a16:creationId xmlns:a16="http://schemas.microsoft.com/office/drawing/2014/main" id="{521E8DD6-8CEA-C191-E15A-4AFF64C6A21C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5" name="Rectangle 2">
                  <a:extLst>
                    <a:ext uri="{FF2B5EF4-FFF2-40B4-BE49-F238E27FC236}">
                      <a16:creationId xmlns:a16="http://schemas.microsoft.com/office/drawing/2014/main" id="{FBA9824B-6734-7240-D033-853C7BF218B7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12" name="Rectangle 2">
                <a:extLst>
                  <a:ext uri="{FF2B5EF4-FFF2-40B4-BE49-F238E27FC236}">
                    <a16:creationId xmlns:a16="http://schemas.microsoft.com/office/drawing/2014/main" id="{948461EA-484C-F04E-67B1-8DD9C9B92C3D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8" name="Picture 4" descr="NasbNiroo Co.">
              <a:extLst>
                <a:ext uri="{FF2B5EF4-FFF2-40B4-BE49-F238E27FC236}">
                  <a16:creationId xmlns:a16="http://schemas.microsoft.com/office/drawing/2014/main" id="{A7589906-060A-4721-9DD6-E100F1EFB2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10" descr="MAPNA Group">
              <a:extLst>
                <a:ext uri="{FF2B5EF4-FFF2-40B4-BE49-F238E27FC236}">
                  <a16:creationId xmlns:a16="http://schemas.microsoft.com/office/drawing/2014/main" id="{89B19C0F-42B9-EBC5-D9CC-FAC0E2EA06F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E2F2FE8-E4C0-FAD7-22E8-F65BB1297681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30A9189-6BFD-F191-B3B6-C2797E3781A7}"/>
              </a:ext>
            </a:extLst>
          </p:cNvPr>
          <p:cNvGrpSpPr/>
          <p:nvPr/>
        </p:nvGrpSpPr>
        <p:grpSpPr>
          <a:xfrm>
            <a:off x="4457764" y="817595"/>
            <a:ext cx="4771694" cy="783658"/>
            <a:chOff x="1612101" y="560894"/>
            <a:chExt cx="3466532" cy="471821"/>
          </a:xfrm>
        </p:grpSpPr>
        <p:sp>
          <p:nvSpPr>
            <p:cNvPr id="17" name="Round Same Side Corner Rectangle 52">
              <a:extLst>
                <a:ext uri="{FF2B5EF4-FFF2-40B4-BE49-F238E27FC236}">
                  <a16:creationId xmlns:a16="http://schemas.microsoft.com/office/drawing/2014/main" id="{B0002E00-806A-4E18-E223-C9839C707970}"/>
                </a:ext>
              </a:extLst>
            </p:cNvPr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9EE0895-4500-F092-B87B-8023450635AD}"/>
                </a:ext>
              </a:extLst>
            </p:cNvPr>
            <p:cNvSpPr/>
            <p:nvPr/>
          </p:nvSpPr>
          <p:spPr>
            <a:xfrm>
              <a:off x="2344040" y="629740"/>
              <a:ext cx="2002684" cy="3768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پروژه های خارجی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26071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2">
            <a:extLst>
              <a:ext uri="{FF2B5EF4-FFF2-40B4-BE49-F238E27FC236}">
                <a16:creationId xmlns:a16="http://schemas.microsoft.com/office/drawing/2014/main" id="{58F439B0-C692-4A3D-89B9-3F28B29647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1807299"/>
              </p:ext>
            </p:extLst>
          </p:nvPr>
        </p:nvGraphicFramePr>
        <p:xfrm>
          <a:off x="849533" y="1745554"/>
          <a:ext cx="8347075" cy="4556139"/>
        </p:xfrm>
        <a:graphic>
          <a:graphicData uri="http://schemas.openxmlformats.org/drawingml/2006/table">
            <a:tbl>
              <a:tblPr/>
              <a:tblGrid>
                <a:gridCol w="15737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0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3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9078">
                <a:tc>
                  <a:txBody>
                    <a:bodyPr/>
                    <a:lstStyle/>
                    <a:p>
                      <a:pPr algn="ctr"/>
                      <a:r>
                        <a:rPr kumimoji="0" lang="fa-IR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B Titr" panose="00000700000000000000" pitchFamily="2" charset="-78"/>
                        </a:rPr>
                        <a:t>محل اجرای پروژه</a:t>
                      </a:r>
                    </a:p>
                  </a:txBody>
                  <a:tcPr marL="91437" marR="91437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a-IR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B Titr" panose="00000700000000000000" pitchFamily="2" charset="-78"/>
                        </a:rPr>
                        <a:t>نام پروژه</a:t>
                      </a:r>
                      <a:endParaRPr kumimoji="0" lang="en-US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 marL="91437" marR="91437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a-IR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B Titr" panose="00000700000000000000" pitchFamily="2" charset="-78"/>
                        </a:rPr>
                        <a:t>ردیف</a:t>
                      </a:r>
                      <a:endParaRPr kumimoji="0" lang="en-US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 marL="91437" marR="91437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636">
                <a:tc>
                  <a:txBody>
                    <a:bodyPr/>
                    <a:lstStyle/>
                    <a:p>
                      <a:pPr algn="ctr"/>
                      <a:r>
                        <a:rPr lang="fa-IR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سنگال</a:t>
                      </a:r>
                    </a:p>
                  </a:txBody>
                  <a:tcPr marL="91437" marR="91437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 احداث خطوط انتقال برق 225و30کیلوولت کشور سنگال</a:t>
                      </a: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1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636">
                <a:tc>
                  <a:txBody>
                    <a:bodyPr/>
                    <a:lstStyle/>
                    <a:p>
                      <a:pPr algn="ctr"/>
                      <a:r>
                        <a:rPr lang="fa-IR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عراق </a:t>
                      </a:r>
                    </a:p>
                  </a:txBody>
                  <a:tcPr marL="91437" marR="91437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كارهاي ساختماني، نصب و راه اندازي تجهيزات پروژه نيروگاه الصدر بغداد ( كشور عراق )</a:t>
                      </a: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2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636">
                <a:tc>
                  <a:txBody>
                    <a:bodyPr/>
                    <a:lstStyle/>
                    <a:p>
                      <a:pPr algn="ctr"/>
                      <a:r>
                        <a:rPr lang="fa-IR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عراق </a:t>
                      </a:r>
                    </a:p>
                  </a:txBody>
                  <a:tcPr marL="91437" marR="91437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اجرای عملیات ساختمانی نیروگاه گازی حیدریه نجف (عراق)</a:t>
                      </a: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3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636">
                <a:tc>
                  <a:txBody>
                    <a:bodyPr/>
                    <a:lstStyle/>
                    <a:p>
                      <a:pPr algn="ctr"/>
                      <a:r>
                        <a:rPr lang="fa-IR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عراق </a:t>
                      </a:r>
                    </a:p>
                  </a:txBody>
                  <a:tcPr marL="91437" marR="91437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 نصب و پیش راه اندازی یک واحد گازی و مشترکات برق،مکانیک و ابزاردقیق نیروگاه گازی حیدریه نجف (عراق)</a:t>
                      </a: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4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9588">
                <a:tc>
                  <a:txBody>
                    <a:bodyPr/>
                    <a:lstStyle/>
                    <a:p>
                      <a:pPr algn="ctr"/>
                      <a:r>
                        <a:rPr lang="fa-IR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عراق </a:t>
                      </a:r>
                    </a:p>
                  </a:txBody>
                  <a:tcPr marL="91437" marR="91437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5-1- خرید مواد و مصالح جهت احداث کامل مخازن سوخت گازوئیل نیروگاه گازی حیدریه نجف (عراق)</a:t>
                      </a:r>
                      <a:br>
                        <a:rPr lang="fa-I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</a:br>
                      <a:r>
                        <a:rPr lang="fa-I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5-2 - اجرای عملیات ساخت، نصب و پیش راه اندازی مخازن سوخت گازوئیل نیروگاه گازی حیدریه نجف (عراق)</a:t>
                      </a: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5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6426">
                <a:tc>
                  <a:txBody>
                    <a:bodyPr/>
                    <a:lstStyle/>
                    <a:p>
                      <a:pPr algn="ctr"/>
                      <a:r>
                        <a:rPr lang="fa-IR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ترکمنستان</a:t>
                      </a:r>
                    </a:p>
                  </a:txBody>
                  <a:tcPr marL="91437" marR="91437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اجرای عملیات سیم‌کشی تک‌مداره باندل ( 3 سیمه )  خط فشار قوی 500 کیلوولت « ماری - آتامورات » در کشور ترکمنستان.</a:t>
                      </a: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6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7636">
                <a:tc>
                  <a:txBody>
                    <a:bodyPr/>
                    <a:lstStyle/>
                    <a:p>
                      <a:pPr algn="ctr"/>
                      <a:r>
                        <a:rPr lang="fa-IR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عراق </a:t>
                      </a:r>
                    </a:p>
                  </a:txBody>
                  <a:tcPr marL="91437" marR="91437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اجرای عملیات نصب و پیش‌راه‌اندازی 2 واحد گازی نیروگاه «خرمالا» واقع در کردستان کشور عراق.</a:t>
                      </a: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7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6426">
                <a:tc>
                  <a:txBody>
                    <a:bodyPr/>
                    <a:lstStyle/>
                    <a:p>
                      <a:pPr algn="ctr"/>
                      <a:r>
                        <a:rPr lang="fa-IR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عراق </a:t>
                      </a:r>
                    </a:p>
                  </a:txBody>
                  <a:tcPr marL="91437" marR="91437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عمليات خريد بالك متريال، ساخت مخزن ذخيرة سوخت و نصب و پيش راه اندازي تجهيرات سيستم مكانيك و برق فاز اول نيروگاه "رومیله" در بصره عراق</a:t>
                      </a: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Nazanin" pitchFamily="2" charset="-78"/>
                        </a:rPr>
                        <a:t>8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Nazanin" pitchFamily="2" charset="-78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6426">
                <a:tc>
                  <a:txBody>
                    <a:bodyPr/>
                    <a:lstStyle/>
                    <a:p>
                      <a:pPr algn="ctr"/>
                      <a:r>
                        <a:rPr lang="fa-I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عراق </a:t>
                      </a:r>
                      <a:endParaRPr lang="fa-IR" sz="160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اجراي عمليات نصب و پيش راه اندازي تجهيزات اصلی</a:t>
                      </a:r>
                      <a:r>
                        <a:rPr lang="fa-IR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en-US" altLang="fa-I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B.O.P</a:t>
                      </a:r>
                      <a:r>
                        <a:rPr lang="fa-IR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 و</a:t>
                      </a:r>
                      <a:r>
                        <a:rPr lang="fa-I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احدهاي گازي فاز اول نيروگاه "رومیله" در بصره عراق</a:t>
                      </a: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a-I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B Nazanin" pitchFamily="2" charset="-78"/>
                        </a:rPr>
                        <a:t>9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B Nazanin" pitchFamily="2" charset="-78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770FCCD0-EF48-4289-86EB-ACC997D19695}"/>
              </a:ext>
            </a:extLst>
          </p:cNvPr>
          <p:cNvGrpSpPr/>
          <p:nvPr/>
        </p:nvGrpSpPr>
        <p:grpSpPr>
          <a:xfrm>
            <a:off x="4486338" y="820660"/>
            <a:ext cx="4906237" cy="783658"/>
            <a:chOff x="1612101" y="560894"/>
            <a:chExt cx="3466532" cy="471821"/>
          </a:xfrm>
        </p:grpSpPr>
        <p:sp>
          <p:nvSpPr>
            <p:cNvPr id="6" name="Round Same Side Corner Rectangle 52">
              <a:extLst>
                <a:ext uri="{FF2B5EF4-FFF2-40B4-BE49-F238E27FC236}">
                  <a16:creationId xmlns:a16="http://schemas.microsoft.com/office/drawing/2014/main" id="{AF5455AC-9AE2-4F00-A25F-5815484EBBE5}"/>
                </a:ext>
              </a:extLst>
            </p:cNvPr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7162A2A-56FF-4326-AB01-B580464233A2}"/>
                </a:ext>
              </a:extLst>
            </p:cNvPr>
            <p:cNvSpPr/>
            <p:nvPr/>
          </p:nvSpPr>
          <p:spPr>
            <a:xfrm>
              <a:off x="2344040" y="629740"/>
              <a:ext cx="2002684" cy="3768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پروژه های خارجی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FDC92BA-FEC1-4A29-8691-20E734FF00BA}"/>
              </a:ext>
            </a:extLst>
          </p:cNvPr>
          <p:cNvGrpSpPr/>
          <p:nvPr/>
        </p:nvGrpSpPr>
        <p:grpSpPr>
          <a:xfrm rot="5400000">
            <a:off x="4528472" y="-4514331"/>
            <a:ext cx="849057" cy="9877720"/>
            <a:chOff x="-5892" y="0"/>
            <a:chExt cx="676429" cy="9906000"/>
          </a:xfrm>
        </p:grpSpPr>
        <p:sp>
          <p:nvSpPr>
            <p:cNvPr id="9" name="Rounded Rectangle 26">
              <a:extLst>
                <a:ext uri="{FF2B5EF4-FFF2-40B4-BE49-F238E27FC236}">
                  <a16:creationId xmlns:a16="http://schemas.microsoft.com/office/drawing/2014/main" id="{6D6DECED-761C-477F-AF28-0E0BE06AAC27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8C461DA-2D59-4A9B-B0EB-A417C6D67F5D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0956301-0EF8-4094-8A73-F408923CC58B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2CC6961-A9C1-45BD-86FD-B1F5D89AF519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B2FC0225-645F-4CD5-ADEC-3E810FFC7D41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18" name="Rectangle 2">
                  <a:extLst>
                    <a:ext uri="{FF2B5EF4-FFF2-40B4-BE49-F238E27FC236}">
                      <a16:creationId xmlns:a16="http://schemas.microsoft.com/office/drawing/2014/main" id="{14627E52-8A8E-4724-871D-A16E10BD29FB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9" name="Rectangle 2">
                  <a:extLst>
                    <a:ext uri="{FF2B5EF4-FFF2-40B4-BE49-F238E27FC236}">
                      <a16:creationId xmlns:a16="http://schemas.microsoft.com/office/drawing/2014/main" id="{21004254-8D78-4ABB-8F0A-8CAEE2BC8773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20" name="Rectangle 2">
                  <a:extLst>
                    <a:ext uri="{FF2B5EF4-FFF2-40B4-BE49-F238E27FC236}">
                      <a16:creationId xmlns:a16="http://schemas.microsoft.com/office/drawing/2014/main" id="{21C8096D-39A3-44A0-9D64-1DB9615FB7CC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17" name="Rectangle 2">
                <a:extLst>
                  <a:ext uri="{FF2B5EF4-FFF2-40B4-BE49-F238E27FC236}">
                    <a16:creationId xmlns:a16="http://schemas.microsoft.com/office/drawing/2014/main" id="{66CFC64F-EBDE-4732-9095-13439A1971DE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13" name="Picture 4" descr="NasbNiroo Co.">
              <a:extLst>
                <a:ext uri="{FF2B5EF4-FFF2-40B4-BE49-F238E27FC236}">
                  <a16:creationId xmlns:a16="http://schemas.microsoft.com/office/drawing/2014/main" id="{42022B82-3DA9-4BE3-8370-1B231B86B82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0" descr="MAPNA Group">
              <a:extLst>
                <a:ext uri="{FF2B5EF4-FFF2-40B4-BE49-F238E27FC236}">
                  <a16:creationId xmlns:a16="http://schemas.microsoft.com/office/drawing/2014/main" id="{A9D41116-91EE-4BC1-86E2-B9AF90788F9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30EBBA5-8094-440C-9C72-AF8B4B03D1ED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50256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F9E026A-6896-4D86-A493-0F99201DF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137639"/>
              </p:ext>
            </p:extLst>
          </p:nvPr>
        </p:nvGraphicFramePr>
        <p:xfrm>
          <a:off x="2278856" y="1863884"/>
          <a:ext cx="6211095" cy="4274820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6211095">
                  <a:extLst>
                    <a:ext uri="{9D8B030D-6E8A-4147-A177-3AD203B41FA5}">
                      <a16:colId xmlns:a16="http://schemas.microsoft.com/office/drawing/2014/main" val="196108945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نصب اسکلت فلزی  نیروگاه </a:t>
                      </a:r>
                      <a:r>
                        <a:rPr lang="fa-IR" sz="1100" u="none" strike="noStrike" dirty="0" err="1">
                          <a:effectLst/>
                          <a:cs typeface="B Nazanin" panose="00000400000000000000" pitchFamily="2" charset="-78"/>
                        </a:rPr>
                        <a:t>رومیله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endParaRPr lang="fa-IR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6705498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پروژه نصب </a:t>
                      </a:r>
                      <a:r>
                        <a:rPr lang="fa-IR" sz="1100" u="none" strike="noStrike" dirty="0" err="1">
                          <a:effectLst/>
                          <a:cs typeface="B Nazanin" panose="00000400000000000000" pitchFamily="2" charset="-78"/>
                        </a:rPr>
                        <a:t>بویلرهای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نیروگاه </a:t>
                      </a:r>
                      <a:r>
                        <a:rPr lang="fa-IR" sz="1100" u="none" strike="noStrike" dirty="0" err="1">
                          <a:effectLst/>
                          <a:cs typeface="B Nazanin" panose="00000400000000000000" pitchFamily="2" charset="-78"/>
                        </a:rPr>
                        <a:t>رومیله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( بلوک اول )</a:t>
                      </a:r>
                      <a:endParaRPr lang="fa-IR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4835066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پروژه نصب </a:t>
                      </a:r>
                      <a:r>
                        <a:rPr lang="fa-IR" sz="1100" u="none" strike="noStrike" dirty="0" err="1">
                          <a:effectLst/>
                          <a:cs typeface="B Nazanin" panose="00000400000000000000" pitchFamily="2" charset="-78"/>
                        </a:rPr>
                        <a:t>بویلرهای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نیروگاه </a:t>
                      </a:r>
                      <a:r>
                        <a:rPr lang="fa-IR" sz="1100" u="none" strike="noStrike" dirty="0" err="1">
                          <a:effectLst/>
                          <a:cs typeface="B Nazanin" panose="00000400000000000000" pitchFamily="2" charset="-78"/>
                        </a:rPr>
                        <a:t>رومیله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( بلوک دوم )</a:t>
                      </a:r>
                      <a:endParaRPr lang="fa-IR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3238678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پروژه نصب </a:t>
                      </a:r>
                      <a:r>
                        <a:rPr lang="fa-IR" sz="1100" u="none" strike="noStrike" dirty="0" err="1">
                          <a:effectLst/>
                          <a:cs typeface="B Nazanin" panose="00000400000000000000" pitchFamily="2" charset="-78"/>
                        </a:rPr>
                        <a:t>بویلرهای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نیروگاه </a:t>
                      </a:r>
                      <a:r>
                        <a:rPr lang="fa-IR" sz="1100" u="none" strike="noStrike" dirty="0" err="1">
                          <a:effectLst/>
                          <a:cs typeface="B Nazanin" panose="00000400000000000000" pitchFamily="2" charset="-78"/>
                        </a:rPr>
                        <a:t>رومیله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( بلوک سوم )</a:t>
                      </a:r>
                      <a:endParaRPr lang="fa-IR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20284951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پروژه نصب </a:t>
                      </a:r>
                      <a:r>
                        <a:rPr lang="en-US" sz="1100" u="none" strike="noStrike" dirty="0">
                          <a:effectLst/>
                          <a:cs typeface="B Nazanin" panose="00000400000000000000" pitchFamily="2" charset="-78"/>
                        </a:rPr>
                        <a:t>STG 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نیروگاه </a:t>
                      </a:r>
                      <a:r>
                        <a:rPr lang="fa-IR" sz="1100" u="none" strike="noStrike" dirty="0" err="1">
                          <a:effectLst/>
                          <a:cs typeface="B Nazanin" panose="00000400000000000000" pitchFamily="2" charset="-78"/>
                        </a:rPr>
                        <a:t>رومیله</a:t>
                      </a:r>
                      <a:endParaRPr lang="fa-IR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40088379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پروژه نصب </a:t>
                      </a:r>
                      <a:r>
                        <a:rPr lang="en-US" sz="1100" u="none" strike="noStrike" dirty="0">
                          <a:effectLst/>
                          <a:cs typeface="B Nazanin" panose="00000400000000000000" pitchFamily="2" charset="-78"/>
                        </a:rPr>
                        <a:t>GTG 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نیروگاه </a:t>
                      </a:r>
                      <a:r>
                        <a:rPr lang="fa-IR" sz="1100" u="none" strike="noStrike" dirty="0" err="1">
                          <a:effectLst/>
                          <a:cs typeface="B Nazanin" panose="00000400000000000000" pitchFamily="2" charset="-78"/>
                        </a:rPr>
                        <a:t>رومیله</a:t>
                      </a:r>
                      <a:endParaRPr lang="fa-IR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2940163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تامین </a:t>
                      </a:r>
                      <a:r>
                        <a:rPr lang="fa-IR" sz="1100" u="none" strike="noStrike" dirty="0" err="1">
                          <a:effectLst/>
                          <a:cs typeface="B Nazanin" panose="00000400000000000000" pitchFamily="2" charset="-78"/>
                        </a:rPr>
                        <a:t>بالک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fa-IR" sz="1100" u="none" strike="noStrike" dirty="0" err="1">
                          <a:effectLst/>
                          <a:cs typeface="B Nazanin" panose="00000400000000000000" pitchFamily="2" charset="-78"/>
                        </a:rPr>
                        <a:t>متریال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fa-IR" sz="1100" u="none" strike="noStrike" dirty="0" err="1">
                          <a:effectLst/>
                          <a:cs typeface="B Nazanin" panose="00000400000000000000" pitchFamily="2" charset="-78"/>
                        </a:rPr>
                        <a:t>کولینگ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اصلی و کمکی نیروگاه </a:t>
                      </a:r>
                      <a:r>
                        <a:rPr lang="fa-IR" sz="1100" u="none" strike="noStrike" dirty="0" err="1">
                          <a:effectLst/>
                          <a:cs typeface="B Nazanin" panose="00000400000000000000" pitchFamily="2" charset="-78"/>
                        </a:rPr>
                        <a:t>رومیله</a:t>
                      </a:r>
                      <a:endParaRPr lang="fa-IR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8833107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نصب </a:t>
                      </a:r>
                      <a:r>
                        <a:rPr lang="en-US" sz="1100" u="none" strike="noStrike" dirty="0">
                          <a:effectLst/>
                          <a:cs typeface="B Nazanin" panose="00000400000000000000" pitchFamily="2" charset="-78"/>
                        </a:rPr>
                        <a:t>ACC  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نیروگاه </a:t>
                      </a:r>
                      <a:r>
                        <a:rPr lang="fa-IR" sz="1100" u="none" strike="noStrike" dirty="0" err="1">
                          <a:effectLst/>
                          <a:cs typeface="B Nazanin" panose="00000400000000000000" pitchFamily="2" charset="-78"/>
                        </a:rPr>
                        <a:t>رومیله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( واحد یک )</a:t>
                      </a:r>
                      <a:endParaRPr lang="fa-IR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9421491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نصب </a:t>
                      </a:r>
                      <a:r>
                        <a:rPr lang="en-US" sz="1100" u="none" strike="noStrike" dirty="0">
                          <a:effectLst/>
                          <a:cs typeface="B Nazanin" panose="00000400000000000000" pitchFamily="2" charset="-78"/>
                        </a:rPr>
                        <a:t>ACC  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نیروگاه </a:t>
                      </a:r>
                      <a:r>
                        <a:rPr lang="fa-IR" sz="1100" u="none" strike="noStrike" dirty="0" err="1">
                          <a:effectLst/>
                          <a:cs typeface="B Nazanin" panose="00000400000000000000" pitchFamily="2" charset="-78"/>
                        </a:rPr>
                        <a:t>رومیله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( واحد دو )</a:t>
                      </a:r>
                      <a:endParaRPr lang="fa-IR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3601256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نصب </a:t>
                      </a:r>
                      <a:r>
                        <a:rPr lang="en-US" sz="1100" u="none" strike="noStrike" dirty="0">
                          <a:effectLst/>
                          <a:cs typeface="B Nazanin" panose="00000400000000000000" pitchFamily="2" charset="-78"/>
                        </a:rPr>
                        <a:t>ACC  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نیروگاه </a:t>
                      </a:r>
                      <a:r>
                        <a:rPr lang="fa-IR" sz="1100" u="none" strike="noStrike" dirty="0" err="1">
                          <a:effectLst/>
                          <a:cs typeface="B Nazanin" panose="00000400000000000000" pitchFamily="2" charset="-78"/>
                        </a:rPr>
                        <a:t>رومیله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( واحد سه )</a:t>
                      </a:r>
                      <a:endParaRPr lang="fa-IR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3354257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نصب ساندویچ پانل نیروگاه </a:t>
                      </a:r>
                      <a:r>
                        <a:rPr lang="fa-IR" sz="1100" u="none" strike="noStrike" dirty="0" err="1">
                          <a:effectLst/>
                          <a:cs typeface="B Nazanin" panose="00000400000000000000" pitchFamily="2" charset="-78"/>
                        </a:rPr>
                        <a:t>رومیله</a:t>
                      </a:r>
                      <a:endParaRPr lang="fa-IR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04713169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عملیات نصب سیستم </a:t>
                      </a:r>
                      <a:r>
                        <a:rPr lang="en-US" sz="1100" u="none" strike="noStrike" dirty="0">
                          <a:effectLst/>
                          <a:cs typeface="B Nazanin" panose="00000400000000000000" pitchFamily="2" charset="-78"/>
                        </a:rPr>
                        <a:t>BOP 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بخش بخار فاز 2 نیروگاه </a:t>
                      </a:r>
                      <a:r>
                        <a:rPr lang="fa-IR" sz="1100" u="none" strike="noStrike" dirty="0" err="1">
                          <a:effectLst/>
                          <a:cs typeface="B Nazanin" panose="00000400000000000000" pitchFamily="2" charset="-78"/>
                        </a:rPr>
                        <a:t>رومیله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-</a:t>
                      </a:r>
                      <a:endParaRPr lang="fa-IR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08450028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عملیات خرید تجهیزات سیستم </a:t>
                      </a:r>
                      <a:r>
                        <a:rPr lang="en-US" sz="1100" u="none" strike="noStrike" dirty="0">
                          <a:effectLst/>
                          <a:cs typeface="B Nazanin" panose="00000400000000000000" pitchFamily="2" charset="-78"/>
                        </a:rPr>
                        <a:t>BOP 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بخش بخار فاز 2 نیروگاه </a:t>
                      </a:r>
                      <a:r>
                        <a:rPr lang="fa-IR" sz="1100" u="none" strike="noStrike" dirty="0" err="1">
                          <a:effectLst/>
                          <a:cs typeface="B Nazanin" panose="00000400000000000000" pitchFamily="2" charset="-78"/>
                        </a:rPr>
                        <a:t>رومیله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endParaRPr lang="fa-IR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993890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نصب سیستم </a:t>
                      </a:r>
                      <a:r>
                        <a:rPr lang="en-US" sz="1100" u="none" strike="noStrike" dirty="0">
                          <a:effectLst/>
                          <a:cs typeface="B Nazanin" panose="00000400000000000000" pitchFamily="2" charset="-78"/>
                        </a:rPr>
                        <a:t>BOP 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بخش گاز فاز 3 نیروگاه </a:t>
                      </a:r>
                      <a:r>
                        <a:rPr lang="fa-IR" sz="1100" u="none" strike="noStrike" dirty="0" err="1">
                          <a:effectLst/>
                          <a:cs typeface="B Nazanin" panose="00000400000000000000" pitchFamily="2" charset="-78"/>
                        </a:rPr>
                        <a:t>رومیله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endParaRPr lang="fa-IR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7439417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خرید تجهیزات سیستم </a:t>
                      </a:r>
                      <a:r>
                        <a:rPr lang="en-US" sz="1100" u="none" strike="noStrike" dirty="0">
                          <a:effectLst/>
                          <a:cs typeface="B Nazanin" panose="00000400000000000000" pitchFamily="2" charset="-78"/>
                        </a:rPr>
                        <a:t>BOP 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بخش گاز فاز 3 نیروگاه </a:t>
                      </a:r>
                      <a:r>
                        <a:rPr lang="fa-IR" sz="1100" u="none" strike="noStrike" dirty="0" err="1">
                          <a:effectLst/>
                          <a:cs typeface="B Nazanin" panose="00000400000000000000" pitchFamily="2" charset="-78"/>
                        </a:rPr>
                        <a:t>رومیله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 </a:t>
                      </a:r>
                      <a:endParaRPr lang="fa-IR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96368506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اجرای پایه های </a:t>
                      </a:r>
                      <a:r>
                        <a:rPr lang="fa-IR" sz="1100" u="none" strike="noStrike" dirty="0" err="1">
                          <a:effectLst/>
                          <a:cs typeface="B Nazanin" panose="00000400000000000000" pitchFamily="2" charset="-78"/>
                        </a:rPr>
                        <a:t>بتنی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en-US" sz="1100" u="none" strike="noStrike" dirty="0">
                          <a:effectLst/>
                          <a:cs typeface="B Nazanin" panose="00000400000000000000" pitchFamily="2" charset="-78"/>
                        </a:rPr>
                        <a:t>ACC 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فاز 4 نیروگاه </a:t>
                      </a:r>
                      <a:r>
                        <a:rPr lang="fa-IR" sz="1100" u="none" strike="noStrike" dirty="0" err="1">
                          <a:effectLst/>
                          <a:cs typeface="B Nazanin" panose="00000400000000000000" pitchFamily="2" charset="-78"/>
                        </a:rPr>
                        <a:t>رومیله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endParaRPr lang="fa-IR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8937938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نصب اسکلت فلزی </a:t>
                      </a:r>
                      <a:r>
                        <a:rPr lang="en-US" sz="1100" u="none" strike="noStrike" dirty="0">
                          <a:effectLst/>
                          <a:cs typeface="B Nazanin" panose="00000400000000000000" pitchFamily="2" charset="-78"/>
                        </a:rPr>
                        <a:t>ACC-SS3 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نیروگاه </a:t>
                      </a:r>
                      <a:r>
                        <a:rPr lang="fa-IR" sz="1100" u="none" strike="noStrike" dirty="0" err="1">
                          <a:effectLst/>
                          <a:cs typeface="B Nazanin" panose="00000400000000000000" pitchFamily="2" charset="-78"/>
                        </a:rPr>
                        <a:t>رومیله</a:t>
                      </a:r>
                      <a:r>
                        <a:rPr lang="fa-IR" sz="1100" u="none" strike="noStrike" dirty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endParaRPr lang="fa-IR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7369486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258647C-645F-437B-8C31-2167BF738F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272850"/>
              </p:ext>
            </p:extLst>
          </p:nvPr>
        </p:nvGraphicFramePr>
        <p:xfrm>
          <a:off x="8489949" y="1863884"/>
          <a:ext cx="469900" cy="4274820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469900">
                  <a:extLst>
                    <a:ext uri="{9D8B030D-6E8A-4147-A177-3AD203B41FA5}">
                      <a16:colId xmlns:a16="http://schemas.microsoft.com/office/drawing/2014/main" val="4191608992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u="none" strike="noStrike" dirty="0">
                          <a:effectLst/>
                        </a:rPr>
                        <a:t>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4627714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u="none" strike="noStrike" dirty="0">
                          <a:effectLst/>
                        </a:rPr>
                        <a:t>2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9466160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u="none" strike="noStrike" dirty="0">
                          <a:effectLst/>
                        </a:rPr>
                        <a:t>3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06270336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4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195366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5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18600996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6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31195649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7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34398725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8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3365026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9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5003645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10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8062018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11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75295781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12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17392725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13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4815510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14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5950589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15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0305661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16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638174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 Koodak" panose="00000700000000000000" pitchFamily="2" charset="-78"/>
                          <a:cs typeface="B Koodak" panose="00000700000000000000" pitchFamily="2" charset="-78"/>
                        </a:rPr>
                        <a:t>17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B Koodak" panose="00000700000000000000" pitchFamily="2" charset="-78"/>
                        <a:cs typeface="B Koodak" panose="00000700000000000000" pitchFamily="2" charset="-7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14160782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E7B5820-383A-43A3-93CD-21B95AC65C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173687"/>
              </p:ext>
            </p:extLst>
          </p:nvPr>
        </p:nvGraphicFramePr>
        <p:xfrm>
          <a:off x="2278856" y="1493044"/>
          <a:ext cx="6680993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22900">
                  <a:extLst>
                    <a:ext uri="{9D8B030D-6E8A-4147-A177-3AD203B41FA5}">
                      <a16:colId xmlns:a16="http://schemas.microsoft.com/office/drawing/2014/main" val="1642279025"/>
                    </a:ext>
                  </a:extLst>
                </a:gridCol>
                <a:gridCol w="458093">
                  <a:extLst>
                    <a:ext uri="{9D8B030D-6E8A-4147-A177-3AD203B41FA5}">
                      <a16:colId xmlns:a16="http://schemas.microsoft.com/office/drawing/2014/main" val="2045140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Titr" panose="00000700000000000000" pitchFamily="2" charset="-78"/>
                        </a:rPr>
                        <a:t>نام پروژه</a:t>
                      </a:r>
                      <a:endParaRPr lang="en-US" dirty="0">
                        <a:cs typeface="B Titr" panose="00000700000000000000" pitchFamily="2" charset="-78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a-IR" sz="1100" dirty="0"/>
                        <a:t>ردیف</a:t>
                      </a:r>
                      <a:endParaRPr lang="en-US" sz="1100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7313889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9E74B4CF-073D-4868-A1C6-E02F62957812}"/>
              </a:ext>
            </a:extLst>
          </p:cNvPr>
          <p:cNvGrpSpPr/>
          <p:nvPr/>
        </p:nvGrpSpPr>
        <p:grpSpPr>
          <a:xfrm>
            <a:off x="4657788" y="609279"/>
            <a:ext cx="4302061" cy="783658"/>
            <a:chOff x="1612101" y="560894"/>
            <a:chExt cx="3466532" cy="471821"/>
          </a:xfrm>
        </p:grpSpPr>
        <p:sp>
          <p:nvSpPr>
            <p:cNvPr id="9" name="Round Same Side Corner Rectangle 52">
              <a:extLst>
                <a:ext uri="{FF2B5EF4-FFF2-40B4-BE49-F238E27FC236}">
                  <a16:creationId xmlns:a16="http://schemas.microsoft.com/office/drawing/2014/main" id="{F96F6962-66CA-4C7F-889B-AC3DB1DCF561}"/>
                </a:ext>
              </a:extLst>
            </p:cNvPr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95FE773-2C89-4974-A0CC-54D603C4EFA4}"/>
                </a:ext>
              </a:extLst>
            </p:cNvPr>
            <p:cNvSpPr/>
            <p:nvPr/>
          </p:nvSpPr>
          <p:spPr>
            <a:xfrm>
              <a:off x="2307234" y="629740"/>
              <a:ext cx="2076304" cy="3768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پروژه های  خارجی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F2C1A8C-0EBB-4751-9115-83ADB66C67A2}"/>
              </a:ext>
            </a:extLst>
          </p:cNvPr>
          <p:cNvGrpSpPr/>
          <p:nvPr/>
        </p:nvGrpSpPr>
        <p:grpSpPr>
          <a:xfrm rot="5400000">
            <a:off x="4528472" y="-4514331"/>
            <a:ext cx="849057" cy="9877720"/>
            <a:chOff x="-5892" y="0"/>
            <a:chExt cx="676429" cy="9906000"/>
          </a:xfrm>
        </p:grpSpPr>
        <p:sp>
          <p:nvSpPr>
            <p:cNvPr id="12" name="Rounded Rectangle 26">
              <a:extLst>
                <a:ext uri="{FF2B5EF4-FFF2-40B4-BE49-F238E27FC236}">
                  <a16:creationId xmlns:a16="http://schemas.microsoft.com/office/drawing/2014/main" id="{05829305-D204-4170-AAD0-196B4215409D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3AB4320-14EB-450D-BF76-48EEA063328A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77F10E2-5568-4AE7-A19E-34E6CBA1E780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1292BD6-832D-4DBB-9D9F-4A1014D5C530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2F578C88-7BEA-4CA8-A895-B9A008C358E0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21" name="Rectangle 2">
                  <a:extLst>
                    <a:ext uri="{FF2B5EF4-FFF2-40B4-BE49-F238E27FC236}">
                      <a16:creationId xmlns:a16="http://schemas.microsoft.com/office/drawing/2014/main" id="{6C41046B-6425-4DFB-81F2-E44C60432555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22" name="Rectangle 2">
                  <a:extLst>
                    <a:ext uri="{FF2B5EF4-FFF2-40B4-BE49-F238E27FC236}">
                      <a16:creationId xmlns:a16="http://schemas.microsoft.com/office/drawing/2014/main" id="{88AC33A8-989A-4E2B-AE2E-CFDBD1EEC4BB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23" name="Rectangle 2">
                  <a:extLst>
                    <a:ext uri="{FF2B5EF4-FFF2-40B4-BE49-F238E27FC236}">
                      <a16:creationId xmlns:a16="http://schemas.microsoft.com/office/drawing/2014/main" id="{4A17A138-8C7F-4A8F-871F-1CF329EFD371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20" name="Rectangle 2">
                <a:extLst>
                  <a:ext uri="{FF2B5EF4-FFF2-40B4-BE49-F238E27FC236}">
                    <a16:creationId xmlns:a16="http://schemas.microsoft.com/office/drawing/2014/main" id="{2BFDA55C-6F16-461B-B17C-7CFB4508D82A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16" name="Picture 4" descr="NasbNiroo Co.">
              <a:extLst>
                <a:ext uri="{FF2B5EF4-FFF2-40B4-BE49-F238E27FC236}">
                  <a16:creationId xmlns:a16="http://schemas.microsoft.com/office/drawing/2014/main" id="{83BE80D6-8418-49CF-B4B4-F65F2FACEB1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0" descr="MAPNA Group">
              <a:extLst>
                <a:ext uri="{FF2B5EF4-FFF2-40B4-BE49-F238E27FC236}">
                  <a16:creationId xmlns:a16="http://schemas.microsoft.com/office/drawing/2014/main" id="{1C9134B3-7754-4F3B-861E-50D2446BE75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9BEED6D-4D4E-48ED-AB10-CFA90BA9D42C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8947E5DE-CCE1-496E-9B3A-D4097DBF57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588721"/>
              </p:ext>
            </p:extLst>
          </p:nvPr>
        </p:nvGraphicFramePr>
        <p:xfrm>
          <a:off x="1265307" y="1500187"/>
          <a:ext cx="1013549" cy="371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3549">
                  <a:extLst>
                    <a:ext uri="{9D8B030D-6E8A-4147-A177-3AD203B41FA5}">
                      <a16:colId xmlns:a16="http://schemas.microsoft.com/office/drawing/2014/main" val="1476730507"/>
                    </a:ext>
                  </a:extLst>
                </a:gridCol>
              </a:tblGrid>
              <a:tr h="371495">
                <a:tc>
                  <a:txBody>
                    <a:bodyPr/>
                    <a:lstStyle/>
                    <a:p>
                      <a:pPr algn="r" rtl="1"/>
                      <a:r>
                        <a:rPr lang="fa-IR" sz="1100" dirty="0"/>
                        <a:t>محل اجرای پروژه</a:t>
                      </a:r>
                      <a:endParaRPr lang="en-US" sz="1100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420231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BDB8CF07-69C0-469A-A9C3-5A57FA0B58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706210"/>
              </p:ext>
            </p:extLst>
          </p:nvPr>
        </p:nvGraphicFramePr>
        <p:xfrm>
          <a:off x="1265307" y="1864791"/>
          <a:ext cx="994430" cy="4274820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994430">
                  <a:extLst>
                    <a:ext uri="{9D8B030D-6E8A-4147-A177-3AD203B41FA5}">
                      <a16:colId xmlns:a16="http://schemas.microsoft.com/office/drawing/2014/main" val="515029899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100" u="none" strike="noStrike">
                          <a:effectLst/>
                        </a:rPr>
                        <a:t>عراق</a:t>
                      </a:r>
                      <a:endParaRPr lang="fa-I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6768973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100" u="none" strike="noStrike">
                          <a:effectLst/>
                        </a:rPr>
                        <a:t>عراق</a:t>
                      </a:r>
                      <a:endParaRPr lang="fa-I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4458241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100" u="none" strike="noStrike">
                          <a:effectLst/>
                        </a:rPr>
                        <a:t>عراق</a:t>
                      </a:r>
                      <a:endParaRPr lang="fa-I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82786418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100" u="none" strike="noStrike">
                          <a:effectLst/>
                        </a:rPr>
                        <a:t>عراق</a:t>
                      </a:r>
                      <a:endParaRPr lang="fa-I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3558876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100" u="none" strike="noStrike">
                          <a:effectLst/>
                        </a:rPr>
                        <a:t>عراق</a:t>
                      </a:r>
                      <a:endParaRPr lang="fa-I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77758189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100" u="none" strike="noStrike">
                          <a:effectLst/>
                        </a:rPr>
                        <a:t>عراق</a:t>
                      </a:r>
                      <a:endParaRPr lang="fa-I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66547168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100" u="none" strike="noStrike">
                          <a:effectLst/>
                        </a:rPr>
                        <a:t>عراق</a:t>
                      </a:r>
                      <a:endParaRPr lang="fa-I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09301083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100" u="none" strike="noStrike">
                          <a:effectLst/>
                        </a:rPr>
                        <a:t>عراق</a:t>
                      </a:r>
                      <a:endParaRPr lang="fa-I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33697868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100" u="none" strike="noStrike">
                          <a:effectLst/>
                        </a:rPr>
                        <a:t>عراق</a:t>
                      </a:r>
                      <a:endParaRPr lang="fa-I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49609038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100" u="none" strike="noStrike">
                          <a:effectLst/>
                        </a:rPr>
                        <a:t>عراق</a:t>
                      </a:r>
                      <a:endParaRPr lang="fa-I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5085936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100" u="none" strike="noStrike">
                          <a:effectLst/>
                        </a:rPr>
                        <a:t>عراق</a:t>
                      </a:r>
                      <a:endParaRPr lang="fa-I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2970850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100" u="none" strike="noStrike">
                          <a:effectLst/>
                        </a:rPr>
                        <a:t>عراق</a:t>
                      </a:r>
                      <a:endParaRPr lang="fa-I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73391338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100" u="none" strike="noStrike">
                          <a:effectLst/>
                        </a:rPr>
                        <a:t>عراق</a:t>
                      </a:r>
                      <a:endParaRPr lang="fa-I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2801111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100" u="none" strike="noStrike">
                          <a:effectLst/>
                        </a:rPr>
                        <a:t>عراق</a:t>
                      </a:r>
                      <a:endParaRPr lang="fa-I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47820271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100" u="none" strike="noStrike">
                          <a:effectLst/>
                        </a:rPr>
                        <a:t>عراق</a:t>
                      </a:r>
                      <a:endParaRPr lang="fa-I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50263266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100" u="none" strike="noStrike">
                          <a:effectLst/>
                        </a:rPr>
                        <a:t>عراق</a:t>
                      </a:r>
                      <a:endParaRPr lang="fa-I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122945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100" u="none" strike="noStrike" dirty="0">
                          <a:effectLst/>
                        </a:rPr>
                        <a:t>عراق</a:t>
                      </a:r>
                      <a:endParaRPr lang="fa-I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323975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41382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7CC6DC59-802E-42CD-BC2C-5F7C78473D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93" y="2227907"/>
            <a:ext cx="8362765" cy="3915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4A33204-BEB7-465C-8EC8-2831A505C7B1}"/>
              </a:ext>
            </a:extLst>
          </p:cNvPr>
          <p:cNvGrpSpPr/>
          <p:nvPr/>
        </p:nvGrpSpPr>
        <p:grpSpPr>
          <a:xfrm>
            <a:off x="4802819" y="861134"/>
            <a:ext cx="5103181" cy="1269506"/>
            <a:chOff x="1612101" y="560894"/>
            <a:chExt cx="3618626" cy="540044"/>
          </a:xfrm>
        </p:grpSpPr>
        <p:sp>
          <p:nvSpPr>
            <p:cNvPr id="6" name="Round Same Side Corner Rectangle 52">
              <a:extLst>
                <a:ext uri="{FF2B5EF4-FFF2-40B4-BE49-F238E27FC236}">
                  <a16:creationId xmlns:a16="http://schemas.microsoft.com/office/drawing/2014/main" id="{8D5F1EA6-6451-4AF1-8567-1CBB7C39405B}"/>
                </a:ext>
              </a:extLst>
            </p:cNvPr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419932B-5BAE-46E3-802B-F2D405E361EC}"/>
                </a:ext>
              </a:extLst>
            </p:cNvPr>
            <p:cNvSpPr/>
            <p:nvPr/>
          </p:nvSpPr>
          <p:spPr>
            <a:xfrm>
              <a:off x="1764195" y="629740"/>
              <a:ext cx="3466532" cy="471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a-IR" sz="3467" b="1" dirty="0" err="1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جانمایی</a:t>
              </a:r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 برخی از پروژه های شرکت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07817C4-445A-4F7A-B630-B18314BEF6EA}"/>
              </a:ext>
            </a:extLst>
          </p:cNvPr>
          <p:cNvGrpSpPr/>
          <p:nvPr/>
        </p:nvGrpSpPr>
        <p:grpSpPr>
          <a:xfrm rot="5400000">
            <a:off x="4528472" y="-4514331"/>
            <a:ext cx="849057" cy="9877720"/>
            <a:chOff x="-5892" y="0"/>
            <a:chExt cx="676429" cy="9906000"/>
          </a:xfrm>
        </p:grpSpPr>
        <p:sp>
          <p:nvSpPr>
            <p:cNvPr id="9" name="Rounded Rectangle 26">
              <a:extLst>
                <a:ext uri="{FF2B5EF4-FFF2-40B4-BE49-F238E27FC236}">
                  <a16:creationId xmlns:a16="http://schemas.microsoft.com/office/drawing/2014/main" id="{9684789D-A851-4FC8-A4C9-D36242AA1FE1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468B4A7-AFDE-47A8-B8AD-C5939760A55B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22E3261-A5BE-4658-BE72-2BD10688372D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C2F5DED-B02B-4281-99FC-58EE7EB2A2B2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AF38993A-BB92-4E8F-853E-3EF5A2C355A2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18" name="Rectangle 2">
                  <a:extLst>
                    <a:ext uri="{FF2B5EF4-FFF2-40B4-BE49-F238E27FC236}">
                      <a16:creationId xmlns:a16="http://schemas.microsoft.com/office/drawing/2014/main" id="{2DBC73E1-35FB-4FE7-BEC1-AE6178C9FD94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9" name="Rectangle 2">
                  <a:extLst>
                    <a:ext uri="{FF2B5EF4-FFF2-40B4-BE49-F238E27FC236}">
                      <a16:creationId xmlns:a16="http://schemas.microsoft.com/office/drawing/2014/main" id="{FFBDE488-D8B3-44D4-96C2-17EDCF643515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20" name="Rectangle 2">
                  <a:extLst>
                    <a:ext uri="{FF2B5EF4-FFF2-40B4-BE49-F238E27FC236}">
                      <a16:creationId xmlns:a16="http://schemas.microsoft.com/office/drawing/2014/main" id="{48FE1697-BE0F-4E00-971C-71D89079C32E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17" name="Rectangle 2">
                <a:extLst>
                  <a:ext uri="{FF2B5EF4-FFF2-40B4-BE49-F238E27FC236}">
                    <a16:creationId xmlns:a16="http://schemas.microsoft.com/office/drawing/2014/main" id="{C604C25C-4275-4704-AD58-EFF31CA5F676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13" name="Picture 4" descr="NasbNiroo Co.">
              <a:extLst>
                <a:ext uri="{FF2B5EF4-FFF2-40B4-BE49-F238E27FC236}">
                  <a16:creationId xmlns:a16="http://schemas.microsoft.com/office/drawing/2014/main" id="{B2E77A87-7898-44B6-A577-F80DB10D9F1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0" descr="MAPNA Group">
              <a:extLst>
                <a:ext uri="{FF2B5EF4-FFF2-40B4-BE49-F238E27FC236}">
                  <a16:creationId xmlns:a16="http://schemas.microsoft.com/office/drawing/2014/main" id="{9D0FEC09-8DE9-4546-88CB-0FB06E45C28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36E40D1-D0DE-4F1A-B313-AA4A7215A77F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959371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E8549993-81CC-AE83-AD92-081D783B6FC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876" y="1661360"/>
            <a:ext cx="4998128" cy="493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E49C6B5-134A-5352-04ED-7B2C76420A52}"/>
              </a:ext>
            </a:extLst>
          </p:cNvPr>
          <p:cNvGrpSpPr/>
          <p:nvPr/>
        </p:nvGrpSpPr>
        <p:grpSpPr>
          <a:xfrm>
            <a:off x="4587314" y="609279"/>
            <a:ext cx="4906237" cy="918114"/>
            <a:chOff x="1612101" y="560894"/>
            <a:chExt cx="3466532" cy="471821"/>
          </a:xfrm>
        </p:grpSpPr>
        <p:sp>
          <p:nvSpPr>
            <p:cNvPr id="6" name="Round Same Side Corner Rectangle 52">
              <a:extLst>
                <a:ext uri="{FF2B5EF4-FFF2-40B4-BE49-F238E27FC236}">
                  <a16:creationId xmlns:a16="http://schemas.microsoft.com/office/drawing/2014/main" id="{ABFAC8D3-4393-ECDC-0A04-FD7478965B6C}"/>
                </a:ext>
              </a:extLst>
            </p:cNvPr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5EFCBA1-1331-2798-2A98-9859AC27DCE9}"/>
                </a:ext>
              </a:extLst>
            </p:cNvPr>
            <p:cNvSpPr/>
            <p:nvPr/>
          </p:nvSpPr>
          <p:spPr>
            <a:xfrm>
              <a:off x="1684866" y="629740"/>
              <a:ext cx="3321044" cy="3768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ماشین آلات سنگین و تجهیزات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D66BAB8-E7AA-A4B8-9EDF-FA3B4B00C797}"/>
              </a:ext>
            </a:extLst>
          </p:cNvPr>
          <p:cNvGrpSpPr/>
          <p:nvPr/>
        </p:nvGrpSpPr>
        <p:grpSpPr>
          <a:xfrm rot="5400000">
            <a:off x="4528472" y="-4514331"/>
            <a:ext cx="849057" cy="9877720"/>
            <a:chOff x="-5892" y="0"/>
            <a:chExt cx="676429" cy="9906000"/>
          </a:xfrm>
        </p:grpSpPr>
        <p:sp>
          <p:nvSpPr>
            <p:cNvPr id="9" name="Rounded Rectangle 26">
              <a:extLst>
                <a:ext uri="{FF2B5EF4-FFF2-40B4-BE49-F238E27FC236}">
                  <a16:creationId xmlns:a16="http://schemas.microsoft.com/office/drawing/2014/main" id="{2244FA42-A732-C74A-D146-45F9A226FEB4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9AE1A50-92FC-4F5C-2799-D7D726995926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5610932-DAED-2DF7-1B81-D5B0CBEC9870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423A454-1DCF-1547-80FE-F2CA630823C2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454C9A9B-5B13-A2FD-BB9C-F8443207A980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18" name="Rectangle 2">
                  <a:extLst>
                    <a:ext uri="{FF2B5EF4-FFF2-40B4-BE49-F238E27FC236}">
                      <a16:creationId xmlns:a16="http://schemas.microsoft.com/office/drawing/2014/main" id="{C7741514-FC0B-A38D-A4D9-68BF2A20C1A4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9" name="Rectangle 2">
                  <a:extLst>
                    <a:ext uri="{FF2B5EF4-FFF2-40B4-BE49-F238E27FC236}">
                      <a16:creationId xmlns:a16="http://schemas.microsoft.com/office/drawing/2014/main" id="{4F981403-6AE8-2A41-70DF-308322560027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20" name="Rectangle 2">
                  <a:extLst>
                    <a:ext uri="{FF2B5EF4-FFF2-40B4-BE49-F238E27FC236}">
                      <a16:creationId xmlns:a16="http://schemas.microsoft.com/office/drawing/2014/main" id="{84D84C7E-5AB3-7555-3411-B0C7555C1619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17" name="Rectangle 2">
                <a:extLst>
                  <a:ext uri="{FF2B5EF4-FFF2-40B4-BE49-F238E27FC236}">
                    <a16:creationId xmlns:a16="http://schemas.microsoft.com/office/drawing/2014/main" id="{E983F393-9700-1FA0-CF6B-F10A9DF3A3D0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13" name="Picture 4" descr="NasbNiroo Co.">
              <a:extLst>
                <a:ext uri="{FF2B5EF4-FFF2-40B4-BE49-F238E27FC236}">
                  <a16:creationId xmlns:a16="http://schemas.microsoft.com/office/drawing/2014/main" id="{1704A8ED-0E74-A4A7-8788-D22B63EA57A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0" descr="MAPNA Group">
              <a:extLst>
                <a:ext uri="{FF2B5EF4-FFF2-40B4-BE49-F238E27FC236}">
                  <a16:creationId xmlns:a16="http://schemas.microsoft.com/office/drawing/2014/main" id="{410BD387-2189-FAB6-9A8C-F679E078760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64353FF-3F7B-1ED8-8F5F-9AB226BB4A43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88122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8EA9FAB-2886-42C0-BD73-3D153BE590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742478"/>
              </p:ext>
            </p:extLst>
          </p:nvPr>
        </p:nvGraphicFramePr>
        <p:xfrm>
          <a:off x="1134649" y="1886755"/>
          <a:ext cx="7133050" cy="4954808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347109">
                  <a:extLst>
                    <a:ext uri="{9D8B030D-6E8A-4147-A177-3AD203B41FA5}">
                      <a16:colId xmlns:a16="http://schemas.microsoft.com/office/drawing/2014/main" val="105862867"/>
                    </a:ext>
                  </a:extLst>
                </a:gridCol>
                <a:gridCol w="699899">
                  <a:extLst>
                    <a:ext uri="{9D8B030D-6E8A-4147-A177-3AD203B41FA5}">
                      <a16:colId xmlns:a16="http://schemas.microsoft.com/office/drawing/2014/main" val="716141421"/>
                    </a:ext>
                  </a:extLst>
                </a:gridCol>
                <a:gridCol w="2721829">
                  <a:extLst>
                    <a:ext uri="{9D8B030D-6E8A-4147-A177-3AD203B41FA5}">
                      <a16:colId xmlns:a16="http://schemas.microsoft.com/office/drawing/2014/main" val="3120576206"/>
                    </a:ext>
                  </a:extLst>
                </a:gridCol>
                <a:gridCol w="2721829">
                  <a:extLst>
                    <a:ext uri="{9D8B030D-6E8A-4147-A177-3AD203B41FA5}">
                      <a16:colId xmlns:a16="http://schemas.microsoft.com/office/drawing/2014/main" val="3826090545"/>
                    </a:ext>
                  </a:extLst>
                </a:gridCol>
                <a:gridCol w="642384">
                  <a:extLst>
                    <a:ext uri="{9D8B030D-6E8A-4147-A177-3AD203B41FA5}">
                      <a16:colId xmlns:a16="http://schemas.microsoft.com/office/drawing/2014/main" val="119764677"/>
                    </a:ext>
                  </a:extLst>
                </a:gridCol>
              </a:tblGrid>
              <a:tr h="249228">
                <a:tc gridSpan="5"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b="1" u="none" strike="noStrike" dirty="0">
                          <a:effectLst/>
                          <a:cs typeface="B Nazanin" panose="00000400000000000000" pitchFamily="2" charset="-78"/>
                        </a:rPr>
                        <a:t>ماشین آلات شركت نصب نيرو </a:t>
                      </a:r>
                      <a:endParaRPr lang="fa-IR" sz="1600" b="1" i="0" u="none" strike="noStrike" dirty="0">
                        <a:solidFill>
                          <a:srgbClr val="FFFFFF"/>
                        </a:solidFill>
                        <a:effectLst/>
                        <a:latin typeface="B Badr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906324"/>
                  </a:ext>
                </a:extLst>
              </a:tr>
              <a:tr h="299074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ردیف</a:t>
                      </a:r>
                      <a:r>
                        <a:rPr lang="fa-IR" sz="1000" u="none" strike="noStrike" dirty="0">
                          <a:effectLst/>
                          <a:cs typeface="B Titr" panose="00000700000000000000" pitchFamily="2" charset="-78"/>
                        </a:rPr>
                        <a:t> </a:t>
                      </a:r>
                      <a:endParaRPr lang="fa-IR" sz="10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Titr" panose="000007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1" u="none" strike="noStrike" dirty="0">
                          <a:effectLst/>
                          <a:cs typeface="B Nazanin" panose="00000400000000000000" pitchFamily="2" charset="-78"/>
                        </a:rPr>
                        <a:t>نوع ماشین/ابزار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شرکت سازنده</a:t>
                      </a:r>
                    </a:p>
                  </a:txBody>
                  <a:tcPr marL="3692" marR="3692" marT="3692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تعداد دستگاه </a:t>
                      </a:r>
                    </a:p>
                  </a:txBody>
                  <a:tcPr marL="3692" marR="3692" marT="3692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663477"/>
                  </a:ext>
                </a:extLst>
              </a:tr>
              <a:tr h="18830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مینی </a:t>
                      </a:r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لودر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>
                          <a:effectLst/>
                          <a:cs typeface="B Nazanin" panose="00000400000000000000" pitchFamily="2" charset="-78"/>
                        </a:rPr>
                        <a:t>ZK1250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>
                          <a:effectLst/>
                          <a:cs typeface="B Nazanin" panose="00000400000000000000" pitchFamily="2" charset="-78"/>
                        </a:rPr>
                        <a:t>هیوندای</a:t>
                      </a:r>
                      <a:endParaRPr lang="fa-IR" sz="12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cs typeface="B Nazanin" panose="00000400000000000000" pitchFamily="2" charset="-78"/>
                        </a:rPr>
                        <a:t>12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807423"/>
                  </a:ext>
                </a:extLst>
              </a:tr>
              <a:tr h="28377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HSL850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>
                          <a:effectLst/>
                          <a:cs typeface="B Nazanin" panose="00000400000000000000" pitchFamily="2" charset="-78"/>
                        </a:rPr>
                        <a:t>زرین کوپال</a:t>
                      </a:r>
                      <a:endParaRPr lang="fa-IR" sz="12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cs typeface="B Nazanin" panose="00000400000000000000" pitchFamily="2" charset="-78"/>
                        </a:rPr>
                        <a:t>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7488218"/>
                  </a:ext>
                </a:extLst>
              </a:tr>
              <a:tr h="223167">
                <a:tc rowSpan="10"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جرثقیل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800 تن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>
                          <a:effectLst/>
                          <a:cs typeface="B Nazanin" panose="00000400000000000000" pitchFamily="2" charset="-78"/>
                        </a:rPr>
                        <a:t>زوم لیون</a:t>
                      </a:r>
                      <a:endParaRPr lang="fa-IR" sz="12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9165452"/>
                  </a:ext>
                </a:extLst>
              </a:tr>
              <a:tr h="1846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600 تن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>
                          <a:effectLst/>
                          <a:cs typeface="B Nazanin" panose="00000400000000000000" pitchFamily="2" charset="-78"/>
                        </a:rPr>
                        <a:t>لیبهر</a:t>
                      </a:r>
                      <a:endParaRPr lang="fa-IR" sz="12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53701"/>
                  </a:ext>
                </a:extLst>
              </a:tr>
              <a:tr h="2417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350 تن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>
                          <a:effectLst/>
                          <a:cs typeface="B Nazanin" panose="00000400000000000000" pitchFamily="2" charset="-78"/>
                        </a:rPr>
                        <a:t>لیبهر</a:t>
                      </a:r>
                      <a:endParaRPr lang="fa-IR" sz="12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061251"/>
                  </a:ext>
                </a:extLst>
              </a:tr>
              <a:tr h="1846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180 </a:t>
                      </a:r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cs typeface="B Nazanin" panose="00000400000000000000" pitchFamily="2" charset="-78"/>
                        </a:rPr>
                        <a:t>تن</a:t>
                      </a: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cs typeface="B Nazanin" panose="00000400000000000000" pitchFamily="2" charset="-78"/>
                        </a:rPr>
                        <a:t>سنوبوگن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9407583"/>
                  </a:ext>
                </a:extLst>
              </a:tr>
              <a:tr h="1846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40 تن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کاتو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cs typeface="B Nazanin" panose="00000400000000000000" pitchFamily="2" charset="-78"/>
                        </a:rPr>
                        <a:t>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00577"/>
                  </a:ext>
                </a:extLst>
              </a:tr>
              <a:tr h="1846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30 تن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>
                          <a:effectLst/>
                          <a:cs typeface="B Nazanin" panose="00000400000000000000" pitchFamily="2" charset="-78"/>
                        </a:rPr>
                        <a:t>کاتو</a:t>
                      </a:r>
                      <a:endParaRPr lang="fa-IR" sz="1200" b="1" i="0" u="none" strike="noStrike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5945100"/>
                  </a:ext>
                </a:extLst>
              </a:tr>
              <a:tr h="1846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25 تن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>
                          <a:effectLst/>
                          <a:cs typeface="B Nazanin" panose="00000400000000000000" pitchFamily="2" charset="-78"/>
                        </a:rPr>
                        <a:t>تادانو</a:t>
                      </a:r>
                      <a:endParaRPr lang="fa-IR" sz="1200" b="1" i="0" u="none" strike="noStrike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395459"/>
                  </a:ext>
                </a:extLst>
              </a:tr>
              <a:tr h="1846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20 تن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>
                          <a:effectLst/>
                          <a:cs typeface="B Nazanin" panose="00000400000000000000" pitchFamily="2" charset="-78"/>
                        </a:rPr>
                        <a:t>کاتو</a:t>
                      </a:r>
                      <a:endParaRPr lang="fa-IR" sz="1200" b="1" i="0" u="none" strike="noStrike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8511119"/>
                  </a:ext>
                </a:extLst>
              </a:tr>
              <a:tr h="1846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10 تن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>
                          <a:effectLst/>
                          <a:cs typeface="B Nazanin" panose="00000400000000000000" pitchFamily="2" charset="-78"/>
                        </a:rPr>
                        <a:t> 5(کانگلیم)  ـ1 اطلس - 1 نیسان - 2 سالیار </a:t>
                      </a:r>
                      <a:endParaRPr lang="fa-IR" sz="1200" b="1" i="0" u="none" strike="noStrike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9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117396"/>
                  </a:ext>
                </a:extLst>
              </a:tr>
              <a:tr h="1846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3 تن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پال</a:t>
                      </a:r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فینگر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7162805"/>
                  </a:ext>
                </a:extLst>
              </a:tr>
              <a:tr h="253843">
                <a:tc row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3</a:t>
                      </a:r>
                      <a:endParaRPr lang="en-US" sz="12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>
                          <a:effectLst/>
                          <a:cs typeface="B Nazanin" panose="00000400000000000000" pitchFamily="2" charset="-78"/>
                        </a:rPr>
                        <a:t>تاورکرین</a:t>
                      </a:r>
                      <a:endParaRPr lang="fa-IR" sz="1200" b="1" i="0" u="none" strike="noStrike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20تن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لیبهر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685412"/>
                  </a:ext>
                </a:extLst>
              </a:tr>
              <a:tr h="2769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12تن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لیبهر</a:t>
                      </a:r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TYPE:180.1.HC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394508"/>
                  </a:ext>
                </a:extLst>
              </a:tr>
              <a:tr h="1919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>
                          <a:effectLst/>
                          <a:cs typeface="B Nazanin" panose="00000400000000000000" pitchFamily="2" charset="-78"/>
                        </a:rPr>
                        <a:t> 8 تن</a:t>
                      </a:r>
                      <a:endParaRPr lang="fa-IR" sz="1200" b="1" i="0" u="none" strike="noStrike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پتن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896717"/>
                  </a:ext>
                </a:extLst>
              </a:tr>
              <a:tr h="188306">
                <a:tc rowSpan="5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4</a:t>
                      </a:r>
                      <a:endParaRPr lang="en-US" sz="12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لیفتراک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>
                          <a:effectLst/>
                          <a:cs typeface="B Nazanin" panose="00000400000000000000" pitchFamily="2" charset="-78"/>
                        </a:rPr>
                        <a:t> 13/5 تن </a:t>
                      </a:r>
                      <a:endParaRPr lang="fa-IR" sz="1200" b="1" i="0" u="none" strike="noStrike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كوماتسو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259925"/>
                  </a:ext>
                </a:extLst>
              </a:tr>
              <a:tr h="2815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>
                          <a:effectLst/>
                          <a:cs typeface="B Nazanin" panose="00000400000000000000" pitchFamily="2" charset="-78"/>
                        </a:rPr>
                        <a:t> 10 تن </a:t>
                      </a:r>
                      <a:r>
                        <a:rPr lang="en-US" sz="1200" b="1" u="none" strike="noStrike">
                          <a:effectLst/>
                          <a:cs typeface="B Nazanin" panose="00000400000000000000" pitchFamily="2" charset="-78"/>
                        </a:rPr>
                        <a:t>NFD100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کوماتسو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295747"/>
                  </a:ext>
                </a:extLst>
              </a:tr>
              <a:tr h="188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>
                          <a:effectLst/>
                          <a:cs typeface="B Nazanin" panose="00000400000000000000" pitchFamily="2" charset="-78"/>
                        </a:rPr>
                        <a:t> 5 تن </a:t>
                      </a:r>
                      <a:endParaRPr lang="fa-IR" sz="1200" b="1" i="0" u="none" strike="noStrike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هیوندای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503193"/>
                  </a:ext>
                </a:extLst>
              </a:tr>
              <a:tr h="2727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>
                          <a:effectLst/>
                          <a:cs typeface="B Nazanin" panose="00000400000000000000" pitchFamily="2" charset="-78"/>
                        </a:rPr>
                        <a:t> 3.5 تن</a:t>
                      </a:r>
                      <a:endParaRPr lang="fa-IR" sz="1200" b="1" i="0" u="none" strike="noStrike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سهند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407567"/>
                  </a:ext>
                </a:extLst>
              </a:tr>
              <a:tr h="1919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 3 تن 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هیوندای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692" marR="3692" marT="3692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8448587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25372A85-1F81-4AD0-9090-15FC4261D0F7}"/>
              </a:ext>
            </a:extLst>
          </p:cNvPr>
          <p:cNvGrpSpPr/>
          <p:nvPr/>
        </p:nvGrpSpPr>
        <p:grpSpPr>
          <a:xfrm rot="5400000">
            <a:off x="4528472" y="-4543439"/>
            <a:ext cx="849057" cy="9877720"/>
            <a:chOff x="-5892" y="0"/>
            <a:chExt cx="676429" cy="9906000"/>
          </a:xfrm>
        </p:grpSpPr>
        <p:sp>
          <p:nvSpPr>
            <p:cNvPr id="4" name="Rounded Rectangle 26">
              <a:extLst>
                <a:ext uri="{FF2B5EF4-FFF2-40B4-BE49-F238E27FC236}">
                  <a16:creationId xmlns:a16="http://schemas.microsoft.com/office/drawing/2014/main" id="{A400B8FA-F198-4AF9-B8F0-ABC60DA5CB45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BA6BDCC-4770-4456-8E44-A445D156A0EE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477C4C4-3969-4B45-AE46-AADB30232BFF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274B6C8-DFD0-49B8-A21E-6A845CF09C45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44711B6-0DEF-417E-8503-197B505E7A4C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13" name="Rectangle 2">
                  <a:extLst>
                    <a:ext uri="{FF2B5EF4-FFF2-40B4-BE49-F238E27FC236}">
                      <a16:creationId xmlns:a16="http://schemas.microsoft.com/office/drawing/2014/main" id="{FD5F2D8F-3AA3-4D5A-B361-3E99121CE8FC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4" name="Rectangle 2">
                  <a:extLst>
                    <a:ext uri="{FF2B5EF4-FFF2-40B4-BE49-F238E27FC236}">
                      <a16:creationId xmlns:a16="http://schemas.microsoft.com/office/drawing/2014/main" id="{F191ADE0-9D9F-4451-B116-B57AD9AC2076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5" name="Rectangle 2">
                  <a:extLst>
                    <a:ext uri="{FF2B5EF4-FFF2-40B4-BE49-F238E27FC236}">
                      <a16:creationId xmlns:a16="http://schemas.microsoft.com/office/drawing/2014/main" id="{04244169-0E62-43CF-B8E7-D5F57170048D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12" name="Rectangle 2">
                <a:extLst>
                  <a:ext uri="{FF2B5EF4-FFF2-40B4-BE49-F238E27FC236}">
                    <a16:creationId xmlns:a16="http://schemas.microsoft.com/office/drawing/2014/main" id="{B374B8F8-D63D-45DA-8209-A0B3FE002216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8" name="Picture 4" descr="NasbNiroo Co.">
              <a:extLst>
                <a:ext uri="{FF2B5EF4-FFF2-40B4-BE49-F238E27FC236}">
                  <a16:creationId xmlns:a16="http://schemas.microsoft.com/office/drawing/2014/main" id="{0757FB91-694F-4C24-AC5D-7629314085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10" descr="MAPNA Group">
              <a:extLst>
                <a:ext uri="{FF2B5EF4-FFF2-40B4-BE49-F238E27FC236}">
                  <a16:creationId xmlns:a16="http://schemas.microsoft.com/office/drawing/2014/main" id="{4BA874E7-AA45-45A7-B30C-CFFF3EAD7F0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B321EE4-BCEB-47A2-A851-D2C647C24FB5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6A6B1A6-AD20-422E-A963-10565BBF59AB}"/>
              </a:ext>
            </a:extLst>
          </p:cNvPr>
          <p:cNvGrpSpPr/>
          <p:nvPr/>
        </p:nvGrpSpPr>
        <p:grpSpPr>
          <a:xfrm>
            <a:off x="4587314" y="743735"/>
            <a:ext cx="4906237" cy="783658"/>
            <a:chOff x="1612101" y="560894"/>
            <a:chExt cx="3466532" cy="471821"/>
          </a:xfrm>
        </p:grpSpPr>
        <p:sp>
          <p:nvSpPr>
            <p:cNvPr id="17" name="Round Same Side Corner Rectangle 52">
              <a:extLst>
                <a:ext uri="{FF2B5EF4-FFF2-40B4-BE49-F238E27FC236}">
                  <a16:creationId xmlns:a16="http://schemas.microsoft.com/office/drawing/2014/main" id="{75FA6FE2-D92E-4020-A86D-E543AEA0CFDE}"/>
                </a:ext>
              </a:extLst>
            </p:cNvPr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A25AFAA-6520-4551-B2DB-2FEBC33590CF}"/>
                </a:ext>
              </a:extLst>
            </p:cNvPr>
            <p:cNvSpPr/>
            <p:nvPr/>
          </p:nvSpPr>
          <p:spPr>
            <a:xfrm>
              <a:off x="1684866" y="629740"/>
              <a:ext cx="3321044" cy="3768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ماشین آلات سنگین و تجهیزات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78207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11F39D3-8BEF-443C-96D3-25137A576B31}"/>
              </a:ext>
            </a:extLst>
          </p:cNvPr>
          <p:cNvGrpSpPr/>
          <p:nvPr/>
        </p:nvGrpSpPr>
        <p:grpSpPr>
          <a:xfrm rot="5400000">
            <a:off x="4528472" y="-4543439"/>
            <a:ext cx="849057" cy="9877720"/>
            <a:chOff x="-5892" y="0"/>
            <a:chExt cx="676429" cy="9906000"/>
          </a:xfrm>
        </p:grpSpPr>
        <p:sp>
          <p:nvSpPr>
            <p:cNvPr id="3" name="Rounded Rectangle 26">
              <a:extLst>
                <a:ext uri="{FF2B5EF4-FFF2-40B4-BE49-F238E27FC236}">
                  <a16:creationId xmlns:a16="http://schemas.microsoft.com/office/drawing/2014/main" id="{B85E83EA-CFF2-47D5-97B3-D52AC0D5C335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AF46A91-CEB9-4DCD-99E9-DEF7A01A550D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73963F8C-BECB-49DA-AA2D-23166415BC7D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820D7F8-F0E6-4CED-BB08-558B450C687C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5719E1C-D05D-47E4-97E9-6A538777F384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12" name="Rectangle 2">
                  <a:extLst>
                    <a:ext uri="{FF2B5EF4-FFF2-40B4-BE49-F238E27FC236}">
                      <a16:creationId xmlns:a16="http://schemas.microsoft.com/office/drawing/2014/main" id="{9657D3D9-5099-446D-BE19-EB8C046C77C5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3" name="Rectangle 2">
                  <a:extLst>
                    <a:ext uri="{FF2B5EF4-FFF2-40B4-BE49-F238E27FC236}">
                      <a16:creationId xmlns:a16="http://schemas.microsoft.com/office/drawing/2014/main" id="{F77F416F-5BAF-48E8-8C1B-31EF0946CB3B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4" name="Rectangle 2">
                  <a:extLst>
                    <a:ext uri="{FF2B5EF4-FFF2-40B4-BE49-F238E27FC236}">
                      <a16:creationId xmlns:a16="http://schemas.microsoft.com/office/drawing/2014/main" id="{826BC07C-DB2F-4EF0-B5E2-B1F00D9DE73F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11" name="Rectangle 2">
                <a:extLst>
                  <a:ext uri="{FF2B5EF4-FFF2-40B4-BE49-F238E27FC236}">
                    <a16:creationId xmlns:a16="http://schemas.microsoft.com/office/drawing/2014/main" id="{A65C6590-08C3-46D6-B31C-76EE469462D1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7" name="Picture 4" descr="NasbNiroo Co.">
              <a:extLst>
                <a:ext uri="{FF2B5EF4-FFF2-40B4-BE49-F238E27FC236}">
                  <a16:creationId xmlns:a16="http://schemas.microsoft.com/office/drawing/2014/main" id="{2DBD234B-C44C-4FE9-9D5B-5A9C812FCB9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10" descr="MAPNA Group">
              <a:extLst>
                <a:ext uri="{FF2B5EF4-FFF2-40B4-BE49-F238E27FC236}">
                  <a16:creationId xmlns:a16="http://schemas.microsoft.com/office/drawing/2014/main" id="{0CACA308-8254-4934-AAF1-BC2CA68426D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9A6A24A-BD89-42A0-B512-D179FA761652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7C43DF96-3DBB-4A36-95EB-C89800B21A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308671"/>
              </p:ext>
            </p:extLst>
          </p:nvPr>
        </p:nvGraphicFramePr>
        <p:xfrm>
          <a:off x="1232662" y="1948318"/>
          <a:ext cx="7344956" cy="4691826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699389">
                  <a:extLst>
                    <a:ext uri="{9D8B030D-6E8A-4147-A177-3AD203B41FA5}">
                      <a16:colId xmlns:a16="http://schemas.microsoft.com/office/drawing/2014/main" val="2905123512"/>
                    </a:ext>
                  </a:extLst>
                </a:gridCol>
                <a:gridCol w="1394906">
                  <a:extLst>
                    <a:ext uri="{9D8B030D-6E8A-4147-A177-3AD203B41FA5}">
                      <a16:colId xmlns:a16="http://schemas.microsoft.com/office/drawing/2014/main" val="1287639720"/>
                    </a:ext>
                  </a:extLst>
                </a:gridCol>
                <a:gridCol w="2600137">
                  <a:extLst>
                    <a:ext uri="{9D8B030D-6E8A-4147-A177-3AD203B41FA5}">
                      <a16:colId xmlns:a16="http://schemas.microsoft.com/office/drawing/2014/main" val="989967115"/>
                    </a:ext>
                  </a:extLst>
                </a:gridCol>
                <a:gridCol w="2079024">
                  <a:extLst>
                    <a:ext uri="{9D8B030D-6E8A-4147-A177-3AD203B41FA5}">
                      <a16:colId xmlns:a16="http://schemas.microsoft.com/office/drawing/2014/main" val="19514698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3506535591"/>
                    </a:ext>
                  </a:extLst>
                </a:gridCol>
              </a:tblGrid>
              <a:tr h="339831">
                <a:tc gridSpan="5"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b="1" u="none" strike="noStrike" dirty="0">
                          <a:effectLst/>
                          <a:cs typeface="B Nazanin" panose="00000400000000000000" pitchFamily="2" charset="-78"/>
                        </a:rPr>
                        <a:t>ماشین آلات شركت نصب نيرو </a:t>
                      </a:r>
                      <a:endParaRPr lang="fa-IR" sz="1600" b="1" i="0" u="none" strike="noStrike" dirty="0">
                        <a:solidFill>
                          <a:srgbClr val="FFFFFF"/>
                        </a:solidFill>
                        <a:effectLst/>
                        <a:latin typeface="B Badr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321974"/>
                  </a:ext>
                </a:extLst>
              </a:tr>
              <a:tr h="268964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ردیف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 fontAlgn="ctr"/>
                      <a:r>
                        <a:rPr lang="fa-IR" sz="1600" b="1" u="none" strike="noStrike" dirty="0">
                          <a:effectLst/>
                          <a:cs typeface="B Nazanin" panose="00000400000000000000" pitchFamily="2" charset="-78"/>
                        </a:rPr>
                        <a:t>نوع ماشین/ابزار</a:t>
                      </a:r>
                      <a:endParaRPr lang="fa-IR" sz="16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شرکت سازنده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u="none" strike="noStrike" dirty="0">
                          <a:effectLst/>
                          <a:cs typeface="B Nazanin" panose="00000400000000000000" pitchFamily="2" charset="-78"/>
                        </a:rPr>
                        <a:t>تعداد دستگاه</a:t>
                      </a:r>
                      <a:r>
                        <a:rPr lang="fa-IR" sz="900" u="none" strike="noStrike" dirty="0">
                          <a:effectLst/>
                          <a:cs typeface="B Titr" panose="00000700000000000000" pitchFamily="2" charset="-78"/>
                        </a:rPr>
                        <a:t> </a:t>
                      </a:r>
                      <a:endParaRPr lang="fa-IR" sz="9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134930"/>
                  </a:ext>
                </a:extLst>
              </a:tr>
              <a:tr h="16810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 پمپ بتن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پمپ دکل هوایی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>
                          <a:effectLst/>
                          <a:cs typeface="B Nazanin" panose="00000400000000000000" pitchFamily="2" charset="-78"/>
                        </a:rPr>
                        <a:t>شوئینگ</a:t>
                      </a:r>
                      <a:endParaRPr lang="fa-IR" sz="1200" b="1" i="0" u="none" strike="noStrike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7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938287"/>
                  </a:ext>
                </a:extLst>
              </a:tr>
              <a:tr h="2588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پمپ زمینی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1121189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تراک</a:t>
                      </a:r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میکسر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1ولوو ـ23بنزـ 1ایویکو-3آمیکو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28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589171"/>
                  </a:ext>
                </a:extLst>
              </a:tr>
              <a:tr h="21853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7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کمپرسی 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 6چرخ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بنز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16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886251"/>
                  </a:ext>
                </a:extLst>
              </a:tr>
              <a:tr h="1765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>
                          <a:effectLst/>
                          <a:cs typeface="B Nazanin" panose="00000400000000000000" pitchFamily="2" charset="-78"/>
                        </a:rPr>
                        <a:t> 10چرخ</a:t>
                      </a:r>
                      <a:endParaRPr lang="fa-IR" sz="1200" b="1" i="0" u="none" strike="noStrike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بنز</a:t>
                      </a:r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   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7751906"/>
                  </a:ext>
                </a:extLst>
              </a:tr>
              <a:tr h="171465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بیل مکانیکی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  LC220-7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هیوندای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20426"/>
                  </a:ext>
                </a:extLst>
              </a:tr>
              <a:tr h="1714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 PC220-2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كوماتسو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5446220"/>
                  </a:ext>
                </a:extLst>
              </a:tr>
              <a:tr h="1748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 چرخ لاستیکی </a:t>
                      </a:r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HE100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هپکو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9908154"/>
                  </a:ext>
                </a:extLst>
              </a:tr>
              <a:tr h="17146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9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 </a:t>
                      </a:r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مینی بیل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مینی بیل چرخ زنجیری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هیوندای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7151430"/>
                  </a:ext>
                </a:extLst>
              </a:tr>
              <a:tr h="1748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سنوپارس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0447318"/>
                  </a:ext>
                </a:extLst>
              </a:tr>
              <a:tr h="171465">
                <a:tc rowSpan="10"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10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لودر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SL50W-3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SHANTUI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703618"/>
                  </a:ext>
                </a:extLst>
              </a:tr>
              <a:tr h="1714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SL30w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SHANTUI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083739"/>
                  </a:ext>
                </a:extLst>
              </a:tr>
              <a:tr h="2486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XCGM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XCGM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061072"/>
                  </a:ext>
                </a:extLst>
              </a:tr>
              <a:tr h="1714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 WA420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کوماتسو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5458998"/>
                  </a:ext>
                </a:extLst>
              </a:tr>
              <a:tr h="1344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 WA320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کوماتسو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74596"/>
                  </a:ext>
                </a:extLst>
              </a:tr>
              <a:tr h="1714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 W120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كوماتسو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1374651"/>
                  </a:ext>
                </a:extLst>
              </a:tr>
              <a:tr h="1975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 BM4400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ولوو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0818593"/>
                  </a:ext>
                </a:extLst>
              </a:tr>
              <a:tr h="1975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 BM4500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ولوو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550207"/>
                  </a:ext>
                </a:extLst>
              </a:tr>
              <a:tr h="1765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SDLG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ولوو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6650370"/>
                  </a:ext>
                </a:extLst>
              </a:tr>
              <a:tr h="1748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 L120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هپکو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816210"/>
                  </a:ext>
                </a:extLst>
              </a:tr>
            </a:tbl>
          </a:graphicData>
        </a:graphic>
      </p:graphicFrame>
      <p:grpSp>
        <p:nvGrpSpPr>
          <p:cNvPr id="19" name="Group 18">
            <a:extLst>
              <a:ext uri="{FF2B5EF4-FFF2-40B4-BE49-F238E27FC236}">
                <a16:creationId xmlns:a16="http://schemas.microsoft.com/office/drawing/2014/main" id="{797329DB-6464-4C7A-9B58-D461FF3D16D0}"/>
              </a:ext>
            </a:extLst>
          </p:cNvPr>
          <p:cNvGrpSpPr/>
          <p:nvPr/>
        </p:nvGrpSpPr>
        <p:grpSpPr>
          <a:xfrm>
            <a:off x="4587314" y="743735"/>
            <a:ext cx="4906237" cy="783658"/>
            <a:chOff x="1612101" y="560894"/>
            <a:chExt cx="3466532" cy="471821"/>
          </a:xfrm>
        </p:grpSpPr>
        <p:sp>
          <p:nvSpPr>
            <p:cNvPr id="20" name="Round Same Side Corner Rectangle 52">
              <a:extLst>
                <a:ext uri="{FF2B5EF4-FFF2-40B4-BE49-F238E27FC236}">
                  <a16:creationId xmlns:a16="http://schemas.microsoft.com/office/drawing/2014/main" id="{D74544DD-DB1F-430A-9FB6-C34DE3A90D54}"/>
                </a:ext>
              </a:extLst>
            </p:cNvPr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119308F-640B-41C2-8B65-F4E771A8640A}"/>
                </a:ext>
              </a:extLst>
            </p:cNvPr>
            <p:cNvSpPr/>
            <p:nvPr/>
          </p:nvSpPr>
          <p:spPr>
            <a:xfrm>
              <a:off x="1684866" y="629740"/>
              <a:ext cx="3321044" cy="3768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ماشین آلات سنگین و تجهیزات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11747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560EA7E-718D-47AC-A375-B52E99D148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713444"/>
              </p:ext>
            </p:extLst>
          </p:nvPr>
        </p:nvGraphicFramePr>
        <p:xfrm>
          <a:off x="1481334" y="1645484"/>
          <a:ext cx="6779388" cy="5088806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371747">
                  <a:extLst>
                    <a:ext uri="{9D8B030D-6E8A-4147-A177-3AD203B41FA5}">
                      <a16:colId xmlns:a16="http://schemas.microsoft.com/office/drawing/2014/main" val="3072713682"/>
                    </a:ext>
                  </a:extLst>
                </a:gridCol>
                <a:gridCol w="651825">
                  <a:extLst>
                    <a:ext uri="{9D8B030D-6E8A-4147-A177-3AD203B41FA5}">
                      <a16:colId xmlns:a16="http://schemas.microsoft.com/office/drawing/2014/main" val="1157697631"/>
                    </a:ext>
                  </a:extLst>
                </a:gridCol>
                <a:gridCol w="2534872">
                  <a:extLst>
                    <a:ext uri="{9D8B030D-6E8A-4147-A177-3AD203B41FA5}">
                      <a16:colId xmlns:a16="http://schemas.microsoft.com/office/drawing/2014/main" val="2997448122"/>
                    </a:ext>
                  </a:extLst>
                </a:gridCol>
                <a:gridCol w="2534872">
                  <a:extLst>
                    <a:ext uri="{9D8B030D-6E8A-4147-A177-3AD203B41FA5}">
                      <a16:colId xmlns:a16="http://schemas.microsoft.com/office/drawing/2014/main" val="86094175"/>
                    </a:ext>
                  </a:extLst>
                </a:gridCol>
                <a:gridCol w="686072">
                  <a:extLst>
                    <a:ext uri="{9D8B030D-6E8A-4147-A177-3AD203B41FA5}">
                      <a16:colId xmlns:a16="http://schemas.microsoft.com/office/drawing/2014/main" val="3121611385"/>
                    </a:ext>
                  </a:extLst>
                </a:gridCol>
              </a:tblGrid>
              <a:tr h="255267">
                <a:tc gridSpan="5">
                  <a:txBody>
                    <a:bodyPr/>
                    <a:lstStyle/>
                    <a:p>
                      <a:pPr algn="ctr" rtl="1" fontAlgn="ctr"/>
                      <a:r>
                        <a:rPr lang="fa-IR" sz="1600" b="1" u="none" strike="noStrike" dirty="0">
                          <a:effectLst/>
                          <a:cs typeface="B Nazanin" panose="00000400000000000000" pitchFamily="2" charset="-78"/>
                        </a:rPr>
                        <a:t>ماشین آلات شركت نصب نيرو </a:t>
                      </a:r>
                      <a:endParaRPr lang="fa-IR" sz="1600" b="1" i="0" u="none" strike="noStrike" dirty="0">
                        <a:solidFill>
                          <a:srgbClr val="FFFFFF"/>
                        </a:solidFill>
                        <a:effectLst/>
                        <a:latin typeface="B Badr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445784"/>
                  </a:ext>
                </a:extLst>
              </a:tr>
              <a:tr h="306321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ردیف</a:t>
                      </a:r>
                      <a:r>
                        <a:rPr lang="fa-IR" sz="1400" b="1" u="none" strike="noStrike" dirty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 fontAlgn="ctr"/>
                      <a:r>
                        <a:rPr lang="fa-IR" sz="1400" b="1" u="none" strike="noStrike" dirty="0">
                          <a:effectLst/>
                          <a:cs typeface="B Nazanin" panose="00000400000000000000" pitchFamily="2" charset="-78"/>
                        </a:rPr>
                        <a:t>نوع ماشین/ابزار</a:t>
                      </a:r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شرکت سازنده</a:t>
                      </a:r>
                    </a:p>
                  </a:txBody>
                  <a:tcPr marL="3311" marR="3311" marT="3311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تعداد دستگاه 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841923"/>
                  </a:ext>
                </a:extLst>
              </a:tr>
              <a:tr h="194444"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11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غلطک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 HCD100C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هپكو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0981875"/>
                  </a:ext>
                </a:extLst>
              </a:tr>
              <a:tr h="1944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ویبره</a:t>
                      </a:r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EC18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هپکو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179460"/>
                  </a:ext>
                </a:extLst>
              </a:tr>
              <a:tr h="1944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ویبره</a:t>
                      </a:r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HC13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هپکو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23044"/>
                  </a:ext>
                </a:extLst>
              </a:tr>
              <a:tr h="1944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 CA25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هپکو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8889692"/>
                  </a:ext>
                </a:extLst>
              </a:tr>
              <a:tr h="1966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 HC5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هپکو</a:t>
                      </a:r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 + </a:t>
                      </a:r>
                      <a:r>
                        <a:rPr lang="en-US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palme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22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7441898"/>
                  </a:ext>
                </a:extLst>
              </a:tr>
              <a:tr h="20799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12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گریدر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 AGD505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کوماتسو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4540683"/>
                  </a:ext>
                </a:extLst>
              </a:tr>
              <a:tr h="1966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 GD661-A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کوماتسو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37563"/>
                  </a:ext>
                </a:extLst>
              </a:tr>
              <a:tr h="194444"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13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تریلر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تریلر</a:t>
                      </a:r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کشویی</a:t>
                      </a:r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 خاص حمل پره توربین های بادی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فایمون</a:t>
                      </a:r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 ویل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462239"/>
                  </a:ext>
                </a:extLst>
              </a:tr>
              <a:tr h="1944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تریلر</a:t>
                      </a:r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 2 محور معمولی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ایران کاوه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755689"/>
                  </a:ext>
                </a:extLst>
              </a:tr>
              <a:tr h="1944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تریلر</a:t>
                      </a:r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 2 محور 13/60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ایران کاوه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723231"/>
                  </a:ext>
                </a:extLst>
              </a:tr>
              <a:tr h="1944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تریلر</a:t>
                      </a:r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 لبه دار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ایران کاوه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803529"/>
                  </a:ext>
                </a:extLst>
              </a:tr>
              <a:tr h="2316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کمرشکن</a:t>
                      </a:r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 2 محور سبک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ایران کاوه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090439"/>
                  </a:ext>
                </a:extLst>
              </a:tr>
              <a:tr h="194444"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14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کامیون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 کشنده 2632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BENZ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572597"/>
                  </a:ext>
                </a:extLst>
              </a:tr>
              <a:tr h="2410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 کشنده </a:t>
                      </a:r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آکسور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BENZ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128503"/>
                  </a:ext>
                </a:extLst>
              </a:tr>
              <a:tr h="2410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کشنده </a:t>
                      </a:r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ولوو</a:t>
                      </a:r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FH440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VOLVO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8479313"/>
                  </a:ext>
                </a:extLst>
              </a:tr>
              <a:tr h="1944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 آتشنشانی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ايسوزو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05110"/>
                  </a:ext>
                </a:extLst>
              </a:tr>
              <a:tr h="1966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تانکر</a:t>
                      </a:r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 16000 لیتری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BENZ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47202"/>
                  </a:ext>
                </a:extLst>
              </a:tr>
              <a:tr h="1966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>
                          <a:effectLst/>
                          <a:cs typeface="B Nazanin" panose="00000400000000000000" pitchFamily="2" charset="-78"/>
                        </a:rPr>
                        <a:t>تانکر 11000 لیتری</a:t>
                      </a:r>
                      <a:endParaRPr lang="fa-IR" sz="1200" b="1" i="0" u="none" strike="noStrike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BENZ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1810508"/>
                  </a:ext>
                </a:extLst>
              </a:tr>
              <a:tr h="194444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15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تراکتور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>
                          <a:effectLst/>
                          <a:cs typeface="B Nazanin" panose="00000400000000000000" pitchFamily="2" charset="-78"/>
                        </a:rPr>
                        <a:t> فرگوسن</a:t>
                      </a:r>
                      <a:endParaRPr lang="fa-IR" sz="1200" b="1" i="0" u="none" strike="noStrike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فرگوسن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6529053"/>
                  </a:ext>
                </a:extLst>
              </a:tr>
              <a:tr h="1944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>
                          <a:effectLst/>
                          <a:cs typeface="B Nazanin" panose="00000400000000000000" pitchFamily="2" charset="-78"/>
                        </a:rPr>
                        <a:t> رومانی</a:t>
                      </a:r>
                      <a:endParaRPr lang="fa-IR" sz="1200" b="1" i="0" u="none" strike="noStrike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رومانی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493633"/>
                  </a:ext>
                </a:extLst>
              </a:tr>
              <a:tr h="2888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ITM475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تراکتور سازی ایران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11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607390"/>
                  </a:ext>
                </a:extLst>
              </a:tr>
              <a:tr h="196651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16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کمپرسور</a:t>
                      </a:r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کمپرسور هوا </a:t>
                      </a:r>
                      <a:r>
                        <a:rPr lang="en-US" sz="1200" b="1" u="none" strike="noStrike" dirty="0">
                          <a:effectLst/>
                          <a:cs typeface="B Nazanin" panose="00000400000000000000" pitchFamily="2" charset="-78"/>
                        </a:rPr>
                        <a:t>XP900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سابو</a:t>
                      </a:r>
                      <a:r>
                        <a:rPr lang="fa-IR" sz="1200" b="1" u="none" strike="noStrike" dirty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fa-IR" sz="1200" b="1" u="none" strike="noStrike" dirty="0" err="1">
                          <a:effectLst/>
                          <a:cs typeface="B Nazanin" panose="00000400000000000000" pitchFamily="2" charset="-78"/>
                        </a:rPr>
                        <a:t>ابکو</a:t>
                      </a:r>
                      <a:endParaRPr lang="fa-IR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3311" marR="3311" marT="3311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2568403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99B31CC3-FA45-4B9C-B745-AE7C4E501D76}"/>
              </a:ext>
            </a:extLst>
          </p:cNvPr>
          <p:cNvGrpSpPr/>
          <p:nvPr/>
        </p:nvGrpSpPr>
        <p:grpSpPr>
          <a:xfrm rot="5400000">
            <a:off x="4528472" y="-4543439"/>
            <a:ext cx="849057" cy="9877720"/>
            <a:chOff x="-5892" y="0"/>
            <a:chExt cx="676429" cy="9906000"/>
          </a:xfrm>
        </p:grpSpPr>
        <p:sp>
          <p:nvSpPr>
            <p:cNvPr id="4" name="Rounded Rectangle 26">
              <a:extLst>
                <a:ext uri="{FF2B5EF4-FFF2-40B4-BE49-F238E27FC236}">
                  <a16:creationId xmlns:a16="http://schemas.microsoft.com/office/drawing/2014/main" id="{3F495589-CC8A-47E8-B2B6-3233A0576218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D57893-BFF4-4046-B693-9F7D3F895574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3D9D937-C6B2-4362-9E6A-9E6A4AD0AADF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F01090F-7DA7-43B0-AAD5-130ACB25CAF4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DA272167-E7E7-4703-9FCE-C61A4A2D73D6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13" name="Rectangle 2">
                  <a:extLst>
                    <a:ext uri="{FF2B5EF4-FFF2-40B4-BE49-F238E27FC236}">
                      <a16:creationId xmlns:a16="http://schemas.microsoft.com/office/drawing/2014/main" id="{3258806D-F13E-41F8-9962-5C94983DCF5D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4" name="Rectangle 2">
                  <a:extLst>
                    <a:ext uri="{FF2B5EF4-FFF2-40B4-BE49-F238E27FC236}">
                      <a16:creationId xmlns:a16="http://schemas.microsoft.com/office/drawing/2014/main" id="{0066F1BE-7365-4EF9-84D6-E340FDFC429F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5" name="Rectangle 2">
                  <a:extLst>
                    <a:ext uri="{FF2B5EF4-FFF2-40B4-BE49-F238E27FC236}">
                      <a16:creationId xmlns:a16="http://schemas.microsoft.com/office/drawing/2014/main" id="{2D45D266-DE4E-4DCF-9322-35392D4B2415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12" name="Rectangle 2">
                <a:extLst>
                  <a:ext uri="{FF2B5EF4-FFF2-40B4-BE49-F238E27FC236}">
                    <a16:creationId xmlns:a16="http://schemas.microsoft.com/office/drawing/2014/main" id="{2694471A-29E0-473B-A325-3FABE71AA297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8" name="Picture 4" descr="NasbNiroo Co.">
              <a:extLst>
                <a:ext uri="{FF2B5EF4-FFF2-40B4-BE49-F238E27FC236}">
                  <a16:creationId xmlns:a16="http://schemas.microsoft.com/office/drawing/2014/main" id="{8DE88B53-C553-4BE2-8299-2C1C7F1382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10" descr="MAPNA Group">
              <a:extLst>
                <a:ext uri="{FF2B5EF4-FFF2-40B4-BE49-F238E27FC236}">
                  <a16:creationId xmlns:a16="http://schemas.microsoft.com/office/drawing/2014/main" id="{ECA126F2-CF30-4259-B988-831A6C2507D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9653071-2B96-40BF-A300-142E2CBB6C21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470BDDB-F01B-48A4-A821-CE60F44D36C5}"/>
              </a:ext>
            </a:extLst>
          </p:cNvPr>
          <p:cNvGrpSpPr/>
          <p:nvPr/>
        </p:nvGrpSpPr>
        <p:grpSpPr>
          <a:xfrm>
            <a:off x="4587314" y="743735"/>
            <a:ext cx="4906237" cy="783658"/>
            <a:chOff x="1612101" y="560894"/>
            <a:chExt cx="3466532" cy="471821"/>
          </a:xfrm>
        </p:grpSpPr>
        <p:sp>
          <p:nvSpPr>
            <p:cNvPr id="17" name="Round Same Side Corner Rectangle 52">
              <a:extLst>
                <a:ext uri="{FF2B5EF4-FFF2-40B4-BE49-F238E27FC236}">
                  <a16:creationId xmlns:a16="http://schemas.microsoft.com/office/drawing/2014/main" id="{E6817EF9-C98B-4875-8D24-9A7A3BBF7D45}"/>
                </a:ext>
              </a:extLst>
            </p:cNvPr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77D74A4-CFE9-43C8-94FD-B2EDDEE6AD06}"/>
                </a:ext>
              </a:extLst>
            </p:cNvPr>
            <p:cNvSpPr/>
            <p:nvPr/>
          </p:nvSpPr>
          <p:spPr>
            <a:xfrm>
              <a:off x="1684866" y="629740"/>
              <a:ext cx="3321044" cy="3768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ماشین آلات سنگین و تجهیزات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81268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28C5E9D-3DBD-481A-810E-354FFDD6C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71" y="1980931"/>
            <a:ext cx="3476893" cy="44215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3ECE869-DCBB-489C-A529-98902321390C}"/>
              </a:ext>
            </a:extLst>
          </p:cNvPr>
          <p:cNvSpPr txBox="1">
            <a:spLocks/>
          </p:cNvSpPr>
          <p:nvPr/>
        </p:nvSpPr>
        <p:spPr bwMode="auto">
          <a:xfrm>
            <a:off x="5167915" y="2443721"/>
            <a:ext cx="4022242" cy="2759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1" eaLnBrk="1" hangingPunct="1">
              <a:defRPr/>
            </a:pPr>
            <a:r>
              <a:rPr lang="fa-IR" b="1" kern="0" dirty="0">
                <a:cs typeface="B Nazanin" pitchFamily="2" charset="-78"/>
              </a:rPr>
              <a:t>گواهینامه های صلاحیت پیمانکاری:</a:t>
            </a:r>
          </a:p>
          <a:p>
            <a:pPr algn="r" rtl="1" eaLnBrk="1" hangingPunct="1">
              <a:defRPr/>
            </a:pPr>
            <a:endParaRPr lang="fa-IR" b="1" kern="0" dirty="0">
              <a:cs typeface="B Nazanin" pitchFamily="2" charset="-78"/>
            </a:endParaRPr>
          </a:p>
          <a:p>
            <a:pPr marL="495285" indent="-495285" algn="r" rtl="1">
              <a:buFont typeface="Wingdings" panose="05000000000000000000" pitchFamily="2" charset="2"/>
              <a:buChar char="v"/>
              <a:defRPr/>
            </a:pPr>
            <a:r>
              <a:rPr lang="fa-IR" b="1" kern="0" dirty="0">
                <a:cs typeface="B Nazanin" pitchFamily="2" charset="-78"/>
              </a:rPr>
              <a:t>پایه 1 رشته نیرو </a:t>
            </a:r>
          </a:p>
          <a:p>
            <a:pPr marL="495285" indent="-495285" algn="r" rtl="1">
              <a:buFont typeface="Wingdings" panose="05000000000000000000" pitchFamily="2" charset="2"/>
              <a:buChar char="v"/>
              <a:defRPr/>
            </a:pPr>
            <a:r>
              <a:rPr lang="fa-IR" b="1" kern="0" dirty="0">
                <a:cs typeface="B Nazanin" pitchFamily="2" charset="-78"/>
              </a:rPr>
              <a:t>پایه 1 رشته نفت و گاز</a:t>
            </a:r>
          </a:p>
          <a:p>
            <a:pPr marL="495285" indent="-495285" algn="r" rtl="1">
              <a:buFont typeface="Wingdings" panose="05000000000000000000" pitchFamily="2" charset="2"/>
              <a:buChar char="v"/>
              <a:defRPr/>
            </a:pPr>
            <a:r>
              <a:rPr lang="fa-IR" b="1" kern="0" dirty="0">
                <a:cs typeface="B Nazanin" pitchFamily="2" charset="-78"/>
              </a:rPr>
              <a:t>پایه 1 رشته ساختمان و ابنیه</a:t>
            </a:r>
          </a:p>
          <a:p>
            <a:pPr marL="495285" indent="-495285" algn="r" rtl="1">
              <a:buFont typeface="Wingdings" panose="05000000000000000000" pitchFamily="2" charset="2"/>
              <a:buChar char="v"/>
              <a:defRPr/>
            </a:pPr>
            <a:r>
              <a:rPr lang="fa-IR" b="1" kern="0" dirty="0">
                <a:cs typeface="B Nazanin" pitchFamily="2" charset="-78"/>
              </a:rPr>
              <a:t>پایه 1 رشته تاسیسات و تجهیزات</a:t>
            </a:r>
          </a:p>
          <a:p>
            <a:pPr algn="ctr" rtl="1" eaLnBrk="1" hangingPunct="1">
              <a:defRPr/>
            </a:pPr>
            <a:endParaRPr lang="fa-IR" b="1" kern="0" dirty="0">
              <a:cs typeface="B Nazanin" pitchFamily="2" charset="-78"/>
            </a:endParaRPr>
          </a:p>
          <a:p>
            <a:pPr algn="ctr" rtl="1" eaLnBrk="1" hangingPunct="1">
              <a:defRPr/>
            </a:pPr>
            <a:r>
              <a:rPr lang="fa-IR" b="1" kern="0" dirty="0">
                <a:cs typeface="B Nazanin" pitchFamily="2" charset="-78"/>
              </a:rPr>
              <a:t>ازسازمان مدیریت و برنامه ریزی کشور</a:t>
            </a:r>
            <a:endParaRPr lang="en-US" b="1" kern="0" dirty="0">
              <a:cs typeface="B Nazanin" pitchFamily="2" charset="-78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F491E97-701C-49C8-8165-83937CE8FCD0}"/>
              </a:ext>
            </a:extLst>
          </p:cNvPr>
          <p:cNvGrpSpPr/>
          <p:nvPr/>
        </p:nvGrpSpPr>
        <p:grpSpPr>
          <a:xfrm rot="5400000">
            <a:off x="4528472" y="-4543439"/>
            <a:ext cx="849057" cy="9877720"/>
            <a:chOff x="-5892" y="0"/>
            <a:chExt cx="676429" cy="9906000"/>
          </a:xfrm>
        </p:grpSpPr>
        <p:sp>
          <p:nvSpPr>
            <p:cNvPr id="12" name="Rounded Rectangle 26">
              <a:extLst>
                <a:ext uri="{FF2B5EF4-FFF2-40B4-BE49-F238E27FC236}">
                  <a16:creationId xmlns:a16="http://schemas.microsoft.com/office/drawing/2014/main" id="{7B9E3276-C56C-4856-B8E3-6C1B82E5DAC5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862FEAA-2C81-4878-9C47-CF0E9C560772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548697D-6474-4453-B755-29D4DA12AB49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4F6B2E8-5F9E-432F-95F5-B80A36046B3C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50A04C76-AB59-4DDB-A088-4309D8EB9E78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21" name="Rectangle 2">
                  <a:extLst>
                    <a:ext uri="{FF2B5EF4-FFF2-40B4-BE49-F238E27FC236}">
                      <a16:creationId xmlns:a16="http://schemas.microsoft.com/office/drawing/2014/main" id="{E76A6658-BAB2-47B2-A8F4-D31DADD3A1DE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22" name="Rectangle 2">
                  <a:extLst>
                    <a:ext uri="{FF2B5EF4-FFF2-40B4-BE49-F238E27FC236}">
                      <a16:creationId xmlns:a16="http://schemas.microsoft.com/office/drawing/2014/main" id="{0EDCFC6F-601E-4FAB-A48B-F4728C0DAC4B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23" name="Rectangle 2">
                  <a:extLst>
                    <a:ext uri="{FF2B5EF4-FFF2-40B4-BE49-F238E27FC236}">
                      <a16:creationId xmlns:a16="http://schemas.microsoft.com/office/drawing/2014/main" id="{E56DD85E-C70A-4BE9-9CF5-114D5AA52603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20" name="Rectangle 2">
                <a:extLst>
                  <a:ext uri="{FF2B5EF4-FFF2-40B4-BE49-F238E27FC236}">
                    <a16:creationId xmlns:a16="http://schemas.microsoft.com/office/drawing/2014/main" id="{9DB3553E-12F4-493C-BA90-422DB4477361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16" name="Picture 4" descr="NasbNiroo Co.">
              <a:extLst>
                <a:ext uri="{FF2B5EF4-FFF2-40B4-BE49-F238E27FC236}">
                  <a16:creationId xmlns:a16="http://schemas.microsoft.com/office/drawing/2014/main" id="{37D58D9D-600F-4372-88D2-1A4499A58C8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0" descr="MAPNA Group">
              <a:extLst>
                <a:ext uri="{FF2B5EF4-FFF2-40B4-BE49-F238E27FC236}">
                  <a16:creationId xmlns:a16="http://schemas.microsoft.com/office/drawing/2014/main" id="{59AF43FE-005B-4CA7-9BFB-3280F73A3D3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35065E9-EEA4-45CF-8EF6-0E38546EAA64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BD1DDF6-D8AC-467B-A0BC-1B529738241D}"/>
              </a:ext>
            </a:extLst>
          </p:cNvPr>
          <p:cNvGrpSpPr/>
          <p:nvPr/>
        </p:nvGrpSpPr>
        <p:grpSpPr>
          <a:xfrm>
            <a:off x="4486338" y="820660"/>
            <a:ext cx="5007213" cy="946298"/>
            <a:chOff x="1612101" y="560894"/>
            <a:chExt cx="3466532" cy="471821"/>
          </a:xfrm>
        </p:grpSpPr>
        <p:sp>
          <p:nvSpPr>
            <p:cNvPr id="25" name="Round Same Side Corner Rectangle 52">
              <a:extLst>
                <a:ext uri="{FF2B5EF4-FFF2-40B4-BE49-F238E27FC236}">
                  <a16:creationId xmlns:a16="http://schemas.microsoft.com/office/drawing/2014/main" id="{C6107BF7-A3F8-4397-ACC7-4CF1B1CDFB43}"/>
                </a:ext>
              </a:extLst>
            </p:cNvPr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F958CCC-A971-4A58-8DFD-704391668C41}"/>
                </a:ext>
              </a:extLst>
            </p:cNvPr>
            <p:cNvSpPr/>
            <p:nvPr/>
          </p:nvSpPr>
          <p:spPr>
            <a:xfrm>
              <a:off x="2151154" y="629740"/>
              <a:ext cx="2388450" cy="3120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برخی از گواهی نامه ها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77639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12" descr="شرکت احداث و توسعه نیروگاه های مپنا توسعه 2"/>
          <p:cNvSpPr>
            <a:spLocks noChangeAspect="1" noChangeArrowheads="1"/>
          </p:cNvSpPr>
          <p:nvPr/>
        </p:nvSpPr>
        <p:spPr bwMode="auto">
          <a:xfrm>
            <a:off x="224719" y="-3934001"/>
            <a:ext cx="440267" cy="44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a-IR" sz="2600"/>
          </a:p>
        </p:txBody>
      </p:sp>
      <p:sp>
        <p:nvSpPr>
          <p:cNvPr id="15" name="AutoShape 14" descr="بایگانی‌های اخبار آرنگ | صفحه ۲ از ۷ | شرکت فن آوری اطلاعات آرنگ | Arangit"/>
          <p:cNvSpPr>
            <a:spLocks noChangeAspect="1" noChangeArrowheads="1"/>
          </p:cNvSpPr>
          <p:nvPr/>
        </p:nvSpPr>
        <p:spPr bwMode="auto">
          <a:xfrm>
            <a:off x="444853" y="-3713868"/>
            <a:ext cx="440267" cy="44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a-IR" sz="26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EA1244D-AFCC-4869-99D1-906E37F4B0AD}"/>
              </a:ext>
            </a:extLst>
          </p:cNvPr>
          <p:cNvGrpSpPr/>
          <p:nvPr/>
        </p:nvGrpSpPr>
        <p:grpSpPr>
          <a:xfrm>
            <a:off x="4486338" y="820660"/>
            <a:ext cx="5007213" cy="946298"/>
            <a:chOff x="1612101" y="560894"/>
            <a:chExt cx="3466532" cy="471821"/>
          </a:xfrm>
        </p:grpSpPr>
        <p:sp>
          <p:nvSpPr>
            <p:cNvPr id="25" name="Round Same Side Corner Rectangle 52">
              <a:extLst>
                <a:ext uri="{FF2B5EF4-FFF2-40B4-BE49-F238E27FC236}">
                  <a16:creationId xmlns:a16="http://schemas.microsoft.com/office/drawing/2014/main" id="{662A129C-70F2-4358-9986-96054082A979}"/>
                </a:ext>
              </a:extLst>
            </p:cNvPr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0F4AB2E-9721-4441-863E-BCFC42ACA286}"/>
                </a:ext>
              </a:extLst>
            </p:cNvPr>
            <p:cNvSpPr/>
            <p:nvPr/>
          </p:nvSpPr>
          <p:spPr>
            <a:xfrm>
              <a:off x="2151154" y="629740"/>
              <a:ext cx="2388450" cy="3120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برخی از گواهی نامه ها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DF8488B-7206-43C3-864D-5AAFEF6CB5BD}"/>
              </a:ext>
            </a:extLst>
          </p:cNvPr>
          <p:cNvGrpSpPr/>
          <p:nvPr/>
        </p:nvGrpSpPr>
        <p:grpSpPr>
          <a:xfrm rot="5400000">
            <a:off x="4528472" y="-4543439"/>
            <a:ext cx="849057" cy="9877720"/>
            <a:chOff x="-5892" y="0"/>
            <a:chExt cx="676429" cy="9906000"/>
          </a:xfrm>
        </p:grpSpPr>
        <p:sp>
          <p:nvSpPr>
            <p:cNvPr id="42" name="Rounded Rectangle 26">
              <a:extLst>
                <a:ext uri="{FF2B5EF4-FFF2-40B4-BE49-F238E27FC236}">
                  <a16:creationId xmlns:a16="http://schemas.microsoft.com/office/drawing/2014/main" id="{08062EC8-D87D-4817-90E8-EDC67BF187A8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A3CCAE6-E381-4959-815F-13AD0EC51230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A881AA5-C29C-4980-9563-FC19AF156326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70D22D87-FB76-4F58-A8A7-4F048C10D5FE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21FA584-5825-4877-A9C1-E85626496F40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51" name="Rectangle 2">
                  <a:extLst>
                    <a:ext uri="{FF2B5EF4-FFF2-40B4-BE49-F238E27FC236}">
                      <a16:creationId xmlns:a16="http://schemas.microsoft.com/office/drawing/2014/main" id="{B5BC26F2-1193-492C-939D-D71C6BBCFB37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52" name="Rectangle 2">
                  <a:extLst>
                    <a:ext uri="{FF2B5EF4-FFF2-40B4-BE49-F238E27FC236}">
                      <a16:creationId xmlns:a16="http://schemas.microsoft.com/office/drawing/2014/main" id="{2A7335D3-1636-45A8-B7F8-7D6721493655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54" name="Rectangle 2">
                  <a:extLst>
                    <a:ext uri="{FF2B5EF4-FFF2-40B4-BE49-F238E27FC236}">
                      <a16:creationId xmlns:a16="http://schemas.microsoft.com/office/drawing/2014/main" id="{EE44D0C7-9D15-4670-B52A-C03ED7BF28BF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50" name="Rectangle 2">
                <a:extLst>
                  <a:ext uri="{FF2B5EF4-FFF2-40B4-BE49-F238E27FC236}">
                    <a16:creationId xmlns:a16="http://schemas.microsoft.com/office/drawing/2014/main" id="{45EE0289-0CE7-4C96-98CF-F9F3355BEBC3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46" name="Picture 4" descr="NasbNiroo Co.">
              <a:extLst>
                <a:ext uri="{FF2B5EF4-FFF2-40B4-BE49-F238E27FC236}">
                  <a16:creationId xmlns:a16="http://schemas.microsoft.com/office/drawing/2014/main" id="{656C4910-4447-463C-B94F-AFF296F6464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10" descr="MAPNA Group">
              <a:extLst>
                <a:ext uri="{FF2B5EF4-FFF2-40B4-BE49-F238E27FC236}">
                  <a16:creationId xmlns:a16="http://schemas.microsoft.com/office/drawing/2014/main" id="{E73D96BA-C6A6-45CD-AC26-047E42E2A55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C023020-B2BB-4EB2-A4F8-868E7CCF9856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itle 1">
            <a:extLst>
              <a:ext uri="{FF2B5EF4-FFF2-40B4-BE49-F238E27FC236}">
                <a16:creationId xmlns:a16="http://schemas.microsoft.com/office/drawing/2014/main" id="{A2CD0EDB-0056-4486-AAD5-D49405256EE0}"/>
              </a:ext>
            </a:extLst>
          </p:cNvPr>
          <p:cNvSpPr txBox="1">
            <a:spLocks/>
          </p:cNvSpPr>
          <p:nvPr/>
        </p:nvSpPr>
        <p:spPr bwMode="auto">
          <a:xfrm>
            <a:off x="677297" y="1936941"/>
            <a:ext cx="3169568" cy="298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fa-IR" sz="14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رتبه 9 در گروه شرکت های </a:t>
            </a:r>
            <a:r>
              <a:rPr lang="fa-IR" sz="1400" b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پیمانکاری</a:t>
            </a:r>
            <a:r>
              <a:rPr lang="fa-IR" sz="14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در ایران</a:t>
            </a:r>
          </a:p>
          <a:p>
            <a:pPr algn="ctr" eaLnBrk="1" hangingPunct="1">
              <a:defRPr/>
            </a:pPr>
            <a:r>
              <a:rPr lang="en-US" sz="14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IMI100</a:t>
            </a:r>
          </a:p>
        </p:txBody>
      </p:sp>
      <p:sp>
        <p:nvSpPr>
          <p:cNvPr id="58" name="Title 1">
            <a:extLst>
              <a:ext uri="{FF2B5EF4-FFF2-40B4-BE49-F238E27FC236}">
                <a16:creationId xmlns:a16="http://schemas.microsoft.com/office/drawing/2014/main" id="{B8099F97-EDA9-42C8-8F1A-084EAA36E063}"/>
              </a:ext>
            </a:extLst>
          </p:cNvPr>
          <p:cNvSpPr txBox="1">
            <a:spLocks/>
          </p:cNvSpPr>
          <p:nvPr/>
        </p:nvSpPr>
        <p:spPr bwMode="auto">
          <a:xfrm>
            <a:off x="6076173" y="1800915"/>
            <a:ext cx="2813838" cy="57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fa-IR" sz="1400" b="1" kern="0" dirty="0">
                <a:cs typeface="B Nazanin" pitchFamily="2" charset="-78"/>
              </a:rPr>
              <a:t>رتبه 157 فروش در بین 500 شرکت برتر ایران</a:t>
            </a:r>
            <a:endParaRPr lang="en-US" sz="1400" b="1" kern="0" dirty="0">
              <a:cs typeface="B Nazanin" pitchFamily="2" charset="-78"/>
            </a:endParaRPr>
          </a:p>
          <a:p>
            <a:pPr algn="ctr" eaLnBrk="1" hangingPunct="1">
              <a:defRPr/>
            </a:pPr>
            <a:r>
              <a:rPr lang="en-US" sz="14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IMI-500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1D189C-DB8B-42D4-9BDD-A71C5D0526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262" y="2405785"/>
            <a:ext cx="2765954" cy="3922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92F3C4-BA6F-4542-AF48-9FDEE358001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0418" y="2661395"/>
            <a:ext cx="2911628" cy="39229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CF2688B-466C-4475-83F7-89BAA06378C7}"/>
              </a:ext>
            </a:extLst>
          </p:cNvPr>
          <p:cNvSpPr/>
          <p:nvPr/>
        </p:nvSpPr>
        <p:spPr>
          <a:xfrm>
            <a:off x="1165751" y="4114800"/>
            <a:ext cx="2137199" cy="982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3356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1CCA6F0-54F9-4D86-9DDE-5458142A67F4}"/>
              </a:ext>
            </a:extLst>
          </p:cNvPr>
          <p:cNvSpPr txBox="1">
            <a:spLocks/>
          </p:cNvSpPr>
          <p:nvPr/>
        </p:nvSpPr>
        <p:spPr bwMode="auto">
          <a:xfrm>
            <a:off x="7378759" y="1764980"/>
            <a:ext cx="2288953" cy="848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fa-IR" sz="1600" b="1" kern="0" dirty="0">
                <a:cs typeface="B Nazanin" pitchFamily="2" charset="-78"/>
              </a:rPr>
              <a:t>گواهینامه عضویت در</a:t>
            </a:r>
          </a:p>
          <a:p>
            <a:pPr algn="ctr" eaLnBrk="1" hangingPunct="1">
              <a:defRPr/>
            </a:pPr>
            <a:r>
              <a:rPr lang="fa-IR" sz="1600" b="1" kern="0" dirty="0">
                <a:cs typeface="B Nazanin" pitchFamily="2" charset="-78"/>
              </a:rPr>
              <a:t>سندیکای شرکت های تاسیساتی و صنعتی ایران</a:t>
            </a:r>
            <a:endParaRPr lang="en-US" sz="1600" b="1" kern="0" dirty="0">
              <a:cs typeface="B Nazanin" pitchFamily="2" charset="-78"/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F271226B-0EEF-4CC5-B949-B98DAA9A8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924" y="2672295"/>
            <a:ext cx="2868788" cy="16996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2AEB504-A182-4437-AF43-DCA5BBA90C40}"/>
              </a:ext>
            </a:extLst>
          </p:cNvPr>
          <p:cNvSpPr txBox="1">
            <a:spLocks/>
          </p:cNvSpPr>
          <p:nvPr/>
        </p:nvSpPr>
        <p:spPr bwMode="auto">
          <a:xfrm>
            <a:off x="1279025" y="1874776"/>
            <a:ext cx="1685729" cy="72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fa-IR" sz="1400" b="1" kern="0" dirty="0">
                <a:cs typeface="B Nazanin" pitchFamily="2" charset="-78"/>
              </a:rPr>
              <a:t>گواهینامه عضویت در سندیکای صنعت برق ایران</a:t>
            </a:r>
            <a:endParaRPr lang="en-US" sz="1400" b="1" kern="0" dirty="0">
              <a:cs typeface="B Nazanin" pitchFamily="2" charset="-78"/>
            </a:endParaRP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99058C01-67CD-42E5-BF0D-B6E565F605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457" y="2672295"/>
            <a:ext cx="2824820" cy="16996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E23917A9-45B8-4C57-A736-8B6BE10247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906" y="2613411"/>
            <a:ext cx="2135701" cy="27964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33D64A30-0F7E-470D-8072-E841E23D761E}"/>
              </a:ext>
            </a:extLst>
          </p:cNvPr>
          <p:cNvSpPr txBox="1">
            <a:spLocks/>
          </p:cNvSpPr>
          <p:nvPr/>
        </p:nvSpPr>
        <p:spPr bwMode="auto">
          <a:xfrm>
            <a:off x="4498199" y="1944403"/>
            <a:ext cx="1347113" cy="72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fa-IR" sz="1400" b="1" kern="0" dirty="0">
                <a:cs typeface="B Nazanin" pitchFamily="2" charset="-78"/>
              </a:rPr>
              <a:t>گواهینامه عضویت در</a:t>
            </a:r>
          </a:p>
          <a:p>
            <a:pPr algn="ctr" eaLnBrk="1" hangingPunct="1">
              <a:defRPr/>
            </a:pPr>
            <a:r>
              <a:rPr lang="fa-IR" sz="1400" b="1" kern="0" dirty="0">
                <a:cs typeface="B Nazanin" pitchFamily="2" charset="-78"/>
              </a:rPr>
              <a:t> انجمن مدیریت ایران</a:t>
            </a:r>
            <a:endParaRPr lang="en-US" sz="1400" b="1" kern="0" dirty="0">
              <a:cs typeface="B Nazanin" pitchFamily="2" charset="-78"/>
            </a:endParaRPr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F03C254A-0864-433C-83E5-7C080EBAC6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924" y="4606037"/>
            <a:ext cx="3046313" cy="1977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8FA1173-0C09-42BD-B992-63C767C1B8D2}"/>
              </a:ext>
            </a:extLst>
          </p:cNvPr>
          <p:cNvSpPr txBox="1">
            <a:spLocks/>
          </p:cNvSpPr>
          <p:nvPr/>
        </p:nvSpPr>
        <p:spPr bwMode="auto">
          <a:xfrm>
            <a:off x="4405466" y="5643980"/>
            <a:ext cx="2393458" cy="72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fa-IR" sz="1400" b="1" kern="0" dirty="0">
                <a:cs typeface="B Nazanin" pitchFamily="2" charset="-78"/>
              </a:rPr>
              <a:t>گواهینامه عضویت در انجمن صنفی کارفرمایی </a:t>
            </a:r>
            <a:endParaRPr lang="en-US" sz="1400" b="1" kern="0" dirty="0">
              <a:cs typeface="B Nazanin" pitchFamily="2" charset="-78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C679810-9966-4510-AD47-454194F6EBD1}"/>
              </a:ext>
            </a:extLst>
          </p:cNvPr>
          <p:cNvGrpSpPr/>
          <p:nvPr/>
        </p:nvGrpSpPr>
        <p:grpSpPr>
          <a:xfrm>
            <a:off x="4838024" y="789240"/>
            <a:ext cx="5007213" cy="946298"/>
            <a:chOff x="1612101" y="560894"/>
            <a:chExt cx="3466532" cy="471821"/>
          </a:xfrm>
        </p:grpSpPr>
        <p:sp>
          <p:nvSpPr>
            <p:cNvPr id="14" name="Round Same Side Corner Rectangle 52">
              <a:extLst>
                <a:ext uri="{FF2B5EF4-FFF2-40B4-BE49-F238E27FC236}">
                  <a16:creationId xmlns:a16="http://schemas.microsoft.com/office/drawing/2014/main" id="{F9434930-FBC0-4744-AF4C-BCE90E493702}"/>
                </a:ext>
              </a:extLst>
            </p:cNvPr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E8EBCE-1AF8-450C-BC9C-6CDC39DC8954}"/>
                </a:ext>
              </a:extLst>
            </p:cNvPr>
            <p:cNvSpPr/>
            <p:nvPr/>
          </p:nvSpPr>
          <p:spPr>
            <a:xfrm>
              <a:off x="2151154" y="629740"/>
              <a:ext cx="2388450" cy="3120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برخی از گواهی نامه ها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2778C3C-8D0C-420A-A10E-C38D90F0396B}"/>
              </a:ext>
            </a:extLst>
          </p:cNvPr>
          <p:cNvGrpSpPr/>
          <p:nvPr/>
        </p:nvGrpSpPr>
        <p:grpSpPr>
          <a:xfrm rot="5400000">
            <a:off x="4528472" y="-4543439"/>
            <a:ext cx="849057" cy="9877720"/>
            <a:chOff x="-5892" y="0"/>
            <a:chExt cx="676429" cy="9906000"/>
          </a:xfrm>
        </p:grpSpPr>
        <p:sp>
          <p:nvSpPr>
            <p:cNvPr id="17" name="Rounded Rectangle 26">
              <a:extLst>
                <a:ext uri="{FF2B5EF4-FFF2-40B4-BE49-F238E27FC236}">
                  <a16:creationId xmlns:a16="http://schemas.microsoft.com/office/drawing/2014/main" id="{B432D98B-6509-4F76-B3CC-8E74827DF2DC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169BBA7-5154-479D-8E73-147BAA0894B1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188FC95-40B2-4CAF-A186-92D5763C7745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E31B82B-2B4E-44D3-B5F0-904C05237452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07D0F3CC-13CF-4747-B32C-A5FE0734A964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26" name="Rectangle 2">
                  <a:extLst>
                    <a:ext uri="{FF2B5EF4-FFF2-40B4-BE49-F238E27FC236}">
                      <a16:creationId xmlns:a16="http://schemas.microsoft.com/office/drawing/2014/main" id="{F2DF7ED5-E6B7-4DE9-A9C0-52DAF45F8E90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27" name="Rectangle 2">
                  <a:extLst>
                    <a:ext uri="{FF2B5EF4-FFF2-40B4-BE49-F238E27FC236}">
                      <a16:creationId xmlns:a16="http://schemas.microsoft.com/office/drawing/2014/main" id="{750F47A6-23D0-4186-ADF5-824F37C70688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28" name="Rectangle 2">
                  <a:extLst>
                    <a:ext uri="{FF2B5EF4-FFF2-40B4-BE49-F238E27FC236}">
                      <a16:creationId xmlns:a16="http://schemas.microsoft.com/office/drawing/2014/main" id="{8ECA05AF-5526-40C2-B021-9E58BA7763BF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25" name="Rectangle 2">
                <a:extLst>
                  <a:ext uri="{FF2B5EF4-FFF2-40B4-BE49-F238E27FC236}">
                    <a16:creationId xmlns:a16="http://schemas.microsoft.com/office/drawing/2014/main" id="{3281BD52-2669-42FF-B529-745325B1D797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21" name="Picture 4" descr="NasbNiroo Co.">
              <a:extLst>
                <a:ext uri="{FF2B5EF4-FFF2-40B4-BE49-F238E27FC236}">
                  <a16:creationId xmlns:a16="http://schemas.microsoft.com/office/drawing/2014/main" id="{A1465565-F06E-4766-BF50-580A2046F9C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10" descr="MAPNA Group">
              <a:extLst>
                <a:ext uri="{FF2B5EF4-FFF2-40B4-BE49-F238E27FC236}">
                  <a16:creationId xmlns:a16="http://schemas.microsoft.com/office/drawing/2014/main" id="{68FD4957-0888-4C1F-9EC3-97E842DDC41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284DE27-CDB9-4C67-A20C-93BF442315B5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812818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88468CBE-E25B-403F-815D-8A9742AC4BFE}"/>
              </a:ext>
            </a:extLst>
          </p:cNvPr>
          <p:cNvGrpSpPr/>
          <p:nvPr/>
        </p:nvGrpSpPr>
        <p:grpSpPr>
          <a:xfrm>
            <a:off x="4953000" y="1106039"/>
            <a:ext cx="4827283" cy="981852"/>
            <a:chOff x="1612101" y="560894"/>
            <a:chExt cx="3466532" cy="471821"/>
          </a:xfrm>
        </p:grpSpPr>
        <p:sp>
          <p:nvSpPr>
            <p:cNvPr id="13" name="Round Same Side Corner Rectangle 52">
              <a:extLst>
                <a:ext uri="{FF2B5EF4-FFF2-40B4-BE49-F238E27FC236}">
                  <a16:creationId xmlns:a16="http://schemas.microsoft.com/office/drawing/2014/main" id="{35710728-1B6C-4D12-A930-693AA628FBCC}"/>
                </a:ext>
              </a:extLst>
            </p:cNvPr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E6E1B49-4E18-453B-9B58-DB62DE510AC8}"/>
                </a:ext>
              </a:extLst>
            </p:cNvPr>
            <p:cNvSpPr/>
            <p:nvPr/>
          </p:nvSpPr>
          <p:spPr>
            <a:xfrm>
              <a:off x="2151154" y="629740"/>
              <a:ext cx="2388450" cy="3120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برخی از گواهی نامه ها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A39C7ED-B148-4CC2-8C06-35C65DED1343}"/>
              </a:ext>
            </a:extLst>
          </p:cNvPr>
          <p:cNvGrpSpPr/>
          <p:nvPr/>
        </p:nvGrpSpPr>
        <p:grpSpPr>
          <a:xfrm rot="5400000">
            <a:off x="4555104" y="-4570072"/>
            <a:ext cx="809931" cy="9891861"/>
            <a:chOff x="-5892" y="0"/>
            <a:chExt cx="676429" cy="9906000"/>
          </a:xfrm>
        </p:grpSpPr>
        <p:sp>
          <p:nvSpPr>
            <p:cNvPr id="18" name="Rounded Rectangle 26">
              <a:extLst>
                <a:ext uri="{FF2B5EF4-FFF2-40B4-BE49-F238E27FC236}">
                  <a16:creationId xmlns:a16="http://schemas.microsoft.com/office/drawing/2014/main" id="{EB813D3E-66C8-4EA8-8859-880B955C733B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F525DBE-C8F8-47FB-AA50-554F4C5ACFB7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9D502DA-C23B-403C-808E-53DF957898DE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A6149D8-B899-4A02-8108-C630BF2750A7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A19348E7-7A84-41AE-A1CD-FCB4193063D8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27" name="Rectangle 2">
                  <a:extLst>
                    <a:ext uri="{FF2B5EF4-FFF2-40B4-BE49-F238E27FC236}">
                      <a16:creationId xmlns:a16="http://schemas.microsoft.com/office/drawing/2014/main" id="{5852DABE-1F7F-404C-8DD2-7D11504C50C2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28" name="Rectangle 2">
                  <a:extLst>
                    <a:ext uri="{FF2B5EF4-FFF2-40B4-BE49-F238E27FC236}">
                      <a16:creationId xmlns:a16="http://schemas.microsoft.com/office/drawing/2014/main" id="{F299EBC8-594F-472E-ACC3-C12C2F5F2447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29" name="Rectangle 2">
                  <a:extLst>
                    <a:ext uri="{FF2B5EF4-FFF2-40B4-BE49-F238E27FC236}">
                      <a16:creationId xmlns:a16="http://schemas.microsoft.com/office/drawing/2014/main" id="{B1A65C73-FE23-405D-85A0-8CDDA60BF61F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26" name="Rectangle 2">
                <a:extLst>
                  <a:ext uri="{FF2B5EF4-FFF2-40B4-BE49-F238E27FC236}">
                    <a16:creationId xmlns:a16="http://schemas.microsoft.com/office/drawing/2014/main" id="{E8364B3A-D4FF-4618-98FA-9B15F688449A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22" name="Picture 4" descr="NasbNiroo Co.">
              <a:extLst>
                <a:ext uri="{FF2B5EF4-FFF2-40B4-BE49-F238E27FC236}">
                  <a16:creationId xmlns:a16="http://schemas.microsoft.com/office/drawing/2014/main" id="{01C215CA-3195-4DB6-8631-EC15E562A1F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10" descr="MAPNA Group">
              <a:extLst>
                <a:ext uri="{FF2B5EF4-FFF2-40B4-BE49-F238E27FC236}">
                  <a16:creationId xmlns:a16="http://schemas.microsoft.com/office/drawing/2014/main" id="{9D894068-240E-4158-BB3C-B80051D8D14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AF0D26D-460A-41BC-99A2-C28A6E9E7E75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01E58E5-B6EB-4031-9B5F-8C2A84A82C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67283" y="3213583"/>
            <a:ext cx="4002709" cy="24582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E22F0E-0809-4FAA-9D6A-77228017AE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34292" y="3170470"/>
            <a:ext cx="4002711" cy="25444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64857FA-FDEB-4EA5-96B7-27D229BA43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69154" y="3018745"/>
            <a:ext cx="3942361" cy="27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9871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88468CBE-E25B-403F-815D-8A9742AC4BFE}"/>
              </a:ext>
            </a:extLst>
          </p:cNvPr>
          <p:cNvGrpSpPr/>
          <p:nvPr/>
        </p:nvGrpSpPr>
        <p:grpSpPr>
          <a:xfrm>
            <a:off x="4953000" y="1106039"/>
            <a:ext cx="4827283" cy="981852"/>
            <a:chOff x="1612101" y="560894"/>
            <a:chExt cx="3466532" cy="471821"/>
          </a:xfrm>
        </p:grpSpPr>
        <p:sp>
          <p:nvSpPr>
            <p:cNvPr id="13" name="Round Same Side Corner Rectangle 52">
              <a:extLst>
                <a:ext uri="{FF2B5EF4-FFF2-40B4-BE49-F238E27FC236}">
                  <a16:creationId xmlns:a16="http://schemas.microsoft.com/office/drawing/2014/main" id="{35710728-1B6C-4D12-A930-693AA628FBCC}"/>
                </a:ext>
              </a:extLst>
            </p:cNvPr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E6E1B49-4E18-453B-9B58-DB62DE510AC8}"/>
                </a:ext>
              </a:extLst>
            </p:cNvPr>
            <p:cNvSpPr/>
            <p:nvPr/>
          </p:nvSpPr>
          <p:spPr>
            <a:xfrm>
              <a:off x="2151154" y="629740"/>
              <a:ext cx="2388450" cy="3120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برخی از گواهی نامه ها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A39C7ED-B148-4CC2-8C06-35C65DED1343}"/>
              </a:ext>
            </a:extLst>
          </p:cNvPr>
          <p:cNvGrpSpPr/>
          <p:nvPr/>
        </p:nvGrpSpPr>
        <p:grpSpPr>
          <a:xfrm rot="5400000">
            <a:off x="4555104" y="-4570072"/>
            <a:ext cx="809931" cy="9891861"/>
            <a:chOff x="-5892" y="0"/>
            <a:chExt cx="676429" cy="9906000"/>
          </a:xfrm>
        </p:grpSpPr>
        <p:sp>
          <p:nvSpPr>
            <p:cNvPr id="18" name="Rounded Rectangle 26">
              <a:extLst>
                <a:ext uri="{FF2B5EF4-FFF2-40B4-BE49-F238E27FC236}">
                  <a16:creationId xmlns:a16="http://schemas.microsoft.com/office/drawing/2014/main" id="{EB813D3E-66C8-4EA8-8859-880B955C733B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F525DBE-C8F8-47FB-AA50-554F4C5ACFB7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9D502DA-C23B-403C-808E-53DF957898DE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A6149D8-B899-4A02-8108-C630BF2750A7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A19348E7-7A84-41AE-A1CD-FCB4193063D8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27" name="Rectangle 2">
                  <a:extLst>
                    <a:ext uri="{FF2B5EF4-FFF2-40B4-BE49-F238E27FC236}">
                      <a16:creationId xmlns:a16="http://schemas.microsoft.com/office/drawing/2014/main" id="{5852DABE-1F7F-404C-8DD2-7D11504C50C2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28" name="Rectangle 2">
                  <a:extLst>
                    <a:ext uri="{FF2B5EF4-FFF2-40B4-BE49-F238E27FC236}">
                      <a16:creationId xmlns:a16="http://schemas.microsoft.com/office/drawing/2014/main" id="{F299EBC8-594F-472E-ACC3-C12C2F5F2447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29" name="Rectangle 2">
                  <a:extLst>
                    <a:ext uri="{FF2B5EF4-FFF2-40B4-BE49-F238E27FC236}">
                      <a16:creationId xmlns:a16="http://schemas.microsoft.com/office/drawing/2014/main" id="{B1A65C73-FE23-405D-85A0-8CDDA60BF61F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26" name="Rectangle 2">
                <a:extLst>
                  <a:ext uri="{FF2B5EF4-FFF2-40B4-BE49-F238E27FC236}">
                    <a16:creationId xmlns:a16="http://schemas.microsoft.com/office/drawing/2014/main" id="{E8364B3A-D4FF-4618-98FA-9B15F688449A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22" name="Picture 4" descr="NasbNiroo Co.">
              <a:extLst>
                <a:ext uri="{FF2B5EF4-FFF2-40B4-BE49-F238E27FC236}">
                  <a16:creationId xmlns:a16="http://schemas.microsoft.com/office/drawing/2014/main" id="{01C215CA-3195-4DB6-8631-EC15E562A1F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10" descr="MAPNA Group">
              <a:extLst>
                <a:ext uri="{FF2B5EF4-FFF2-40B4-BE49-F238E27FC236}">
                  <a16:creationId xmlns:a16="http://schemas.microsoft.com/office/drawing/2014/main" id="{9D894068-240E-4158-BB3C-B80051D8D14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AF0D26D-460A-41BC-99A2-C28A6E9E7E75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7B98B1D-59AC-4902-82FA-0BF2A640CA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573286" y="2945649"/>
            <a:ext cx="4049448" cy="28633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2B226E-3974-44DD-BDE3-F2C7DD21F2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7935" y="2854783"/>
            <a:ext cx="4306465" cy="3045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3348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A8E190-1FB8-2634-7DA4-F2AA87BE8B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49" y="1644650"/>
            <a:ext cx="8436199" cy="51599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85D8867-8C63-7939-F5BB-055CFED29B02}"/>
              </a:ext>
            </a:extLst>
          </p:cNvPr>
          <p:cNvGrpSpPr/>
          <p:nvPr/>
        </p:nvGrpSpPr>
        <p:grpSpPr>
          <a:xfrm>
            <a:off x="4953001" y="419101"/>
            <a:ext cx="4289648" cy="1009650"/>
            <a:chOff x="1612101" y="560894"/>
            <a:chExt cx="3466532" cy="471821"/>
          </a:xfrm>
        </p:grpSpPr>
        <p:sp>
          <p:nvSpPr>
            <p:cNvPr id="5" name="Round Same Side Corner Rectangle 52">
              <a:extLst>
                <a:ext uri="{FF2B5EF4-FFF2-40B4-BE49-F238E27FC236}">
                  <a16:creationId xmlns:a16="http://schemas.microsoft.com/office/drawing/2014/main" id="{F455527E-E998-1DC7-EED1-4463AF60C680}"/>
                </a:ext>
              </a:extLst>
            </p:cNvPr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1D22878-624E-25CF-660A-66A7F07E54D5}"/>
                </a:ext>
              </a:extLst>
            </p:cNvPr>
            <p:cNvSpPr/>
            <p:nvPr/>
          </p:nvSpPr>
          <p:spPr>
            <a:xfrm>
              <a:off x="2569394" y="629740"/>
              <a:ext cx="1551962" cy="2924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گالری عکس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64EC1E3-8484-4EF6-67CE-1D7F67C91839}"/>
              </a:ext>
            </a:extLst>
          </p:cNvPr>
          <p:cNvGrpSpPr/>
          <p:nvPr/>
        </p:nvGrpSpPr>
        <p:grpSpPr>
          <a:xfrm rot="5400000">
            <a:off x="4555104" y="-4570072"/>
            <a:ext cx="809931" cy="9891861"/>
            <a:chOff x="-5892" y="0"/>
            <a:chExt cx="676429" cy="9906000"/>
          </a:xfrm>
        </p:grpSpPr>
        <p:sp>
          <p:nvSpPr>
            <p:cNvPr id="8" name="Rounded Rectangle 26">
              <a:extLst>
                <a:ext uri="{FF2B5EF4-FFF2-40B4-BE49-F238E27FC236}">
                  <a16:creationId xmlns:a16="http://schemas.microsoft.com/office/drawing/2014/main" id="{89348E92-AF78-04C8-841A-53613060010E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20C836B-491C-A83A-2F97-875DCF3CBF29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23EB3D3-0F61-6687-D8DA-6EDB3EE8ABCD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FC5973D-A337-720D-A76C-D8485A2B54EC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6C92821E-F4CB-D01C-CF66-2DEB4679DD26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17" name="Rectangle 2">
                  <a:extLst>
                    <a:ext uri="{FF2B5EF4-FFF2-40B4-BE49-F238E27FC236}">
                      <a16:creationId xmlns:a16="http://schemas.microsoft.com/office/drawing/2014/main" id="{3C10FB04-E425-B99A-8337-C9609CB366B6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8" name="Rectangle 2">
                  <a:extLst>
                    <a:ext uri="{FF2B5EF4-FFF2-40B4-BE49-F238E27FC236}">
                      <a16:creationId xmlns:a16="http://schemas.microsoft.com/office/drawing/2014/main" id="{1B2CEB38-9965-2A8A-4509-3A5081B12B50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9" name="Rectangle 2">
                  <a:extLst>
                    <a:ext uri="{FF2B5EF4-FFF2-40B4-BE49-F238E27FC236}">
                      <a16:creationId xmlns:a16="http://schemas.microsoft.com/office/drawing/2014/main" id="{57CBE97A-83B4-0F2B-E4FF-31A325FB115F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16" name="Rectangle 2">
                <a:extLst>
                  <a:ext uri="{FF2B5EF4-FFF2-40B4-BE49-F238E27FC236}">
                    <a16:creationId xmlns:a16="http://schemas.microsoft.com/office/drawing/2014/main" id="{B9948EC5-1A21-1060-7017-8F7B788D0AC6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12" name="Picture 4" descr="NasbNiroo Co.">
              <a:extLst>
                <a:ext uri="{FF2B5EF4-FFF2-40B4-BE49-F238E27FC236}">
                  <a16:creationId xmlns:a16="http://schemas.microsoft.com/office/drawing/2014/main" id="{E2596CEF-1D05-1688-E40A-2DBE628B214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0" descr="MAPNA Group">
              <a:extLst>
                <a:ext uri="{FF2B5EF4-FFF2-40B4-BE49-F238E27FC236}">
                  <a16:creationId xmlns:a16="http://schemas.microsoft.com/office/drawing/2014/main" id="{A783B4BA-3A19-EB2B-931E-2DC1A329401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A7370FC-7053-5ECE-1BAF-E4D1E6DDF4D3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31225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6C7D819-5C37-58EB-5170-D46C5F8D0342}"/>
              </a:ext>
            </a:extLst>
          </p:cNvPr>
          <p:cNvGrpSpPr/>
          <p:nvPr/>
        </p:nvGrpSpPr>
        <p:grpSpPr>
          <a:xfrm rot="5400000">
            <a:off x="4555104" y="-4570072"/>
            <a:ext cx="809931" cy="9891861"/>
            <a:chOff x="-5892" y="0"/>
            <a:chExt cx="676429" cy="9906000"/>
          </a:xfrm>
        </p:grpSpPr>
        <p:sp>
          <p:nvSpPr>
            <p:cNvPr id="4" name="Rounded Rectangle 26">
              <a:extLst>
                <a:ext uri="{FF2B5EF4-FFF2-40B4-BE49-F238E27FC236}">
                  <a16:creationId xmlns:a16="http://schemas.microsoft.com/office/drawing/2014/main" id="{61B7EC70-0AB1-5D2F-C315-1B1E3A36C23E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E0B6C7E-F8FE-2D42-699C-618F93276B8D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EB17405-3E28-23FB-382E-39247E09FCDE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F72824-F45F-8204-2E3A-59548D0ACBEF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555E43A1-0C8D-2D72-F672-295460FCFDED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13" name="Rectangle 2">
                  <a:extLst>
                    <a:ext uri="{FF2B5EF4-FFF2-40B4-BE49-F238E27FC236}">
                      <a16:creationId xmlns:a16="http://schemas.microsoft.com/office/drawing/2014/main" id="{AAFDC5D4-0884-4B9E-8E0E-68DFD28E3CD9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4" name="Rectangle 2">
                  <a:extLst>
                    <a:ext uri="{FF2B5EF4-FFF2-40B4-BE49-F238E27FC236}">
                      <a16:creationId xmlns:a16="http://schemas.microsoft.com/office/drawing/2014/main" id="{DD8B8196-53BE-6EA5-77BB-ADD313E227F4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5" name="Rectangle 2">
                  <a:extLst>
                    <a:ext uri="{FF2B5EF4-FFF2-40B4-BE49-F238E27FC236}">
                      <a16:creationId xmlns:a16="http://schemas.microsoft.com/office/drawing/2014/main" id="{EACBDF81-F12A-1BDF-03B7-4083A10C075A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12" name="Rectangle 2">
                <a:extLst>
                  <a:ext uri="{FF2B5EF4-FFF2-40B4-BE49-F238E27FC236}">
                    <a16:creationId xmlns:a16="http://schemas.microsoft.com/office/drawing/2014/main" id="{EB0C04CB-3790-7C13-BA67-B3FEF7B2167E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8" name="Picture 4" descr="NasbNiroo Co.">
              <a:extLst>
                <a:ext uri="{FF2B5EF4-FFF2-40B4-BE49-F238E27FC236}">
                  <a16:creationId xmlns:a16="http://schemas.microsoft.com/office/drawing/2014/main" id="{7CFD65FD-E762-4702-9461-4C25C776849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10" descr="MAPNA Group">
              <a:extLst>
                <a:ext uri="{FF2B5EF4-FFF2-40B4-BE49-F238E27FC236}">
                  <a16:creationId xmlns:a16="http://schemas.microsoft.com/office/drawing/2014/main" id="{6644AB50-74CF-C1D0-C3B5-6AE58543F76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D34B6EF-5B96-B1C7-261C-018A21510167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CB24641-B83D-51BE-74AE-9A6F32F09859}"/>
              </a:ext>
            </a:extLst>
          </p:cNvPr>
          <p:cNvGrpSpPr/>
          <p:nvPr/>
        </p:nvGrpSpPr>
        <p:grpSpPr>
          <a:xfrm>
            <a:off x="4953001" y="419101"/>
            <a:ext cx="4289648" cy="1009650"/>
            <a:chOff x="1612101" y="560894"/>
            <a:chExt cx="3466532" cy="471821"/>
          </a:xfrm>
        </p:grpSpPr>
        <p:sp>
          <p:nvSpPr>
            <p:cNvPr id="17" name="Round Same Side Corner Rectangle 52">
              <a:extLst>
                <a:ext uri="{FF2B5EF4-FFF2-40B4-BE49-F238E27FC236}">
                  <a16:creationId xmlns:a16="http://schemas.microsoft.com/office/drawing/2014/main" id="{5D39DD64-4B9F-D2CD-E2EC-2BF8D54A01D3}"/>
                </a:ext>
              </a:extLst>
            </p:cNvPr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527DBE7-BE2C-96BB-C24C-0A799A0B1D6F}"/>
                </a:ext>
              </a:extLst>
            </p:cNvPr>
            <p:cNvSpPr/>
            <p:nvPr/>
          </p:nvSpPr>
          <p:spPr>
            <a:xfrm>
              <a:off x="2569394" y="629740"/>
              <a:ext cx="1551962" cy="2924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گالری عکس </a:t>
              </a:r>
            </a:p>
          </p:txBody>
        </p:sp>
      </p:grpSp>
      <p:pic>
        <p:nvPicPr>
          <p:cNvPr id="19" name="Picture 2">
            <a:extLst>
              <a:ext uri="{FF2B5EF4-FFF2-40B4-BE49-F238E27FC236}">
                <a16:creationId xmlns:a16="http://schemas.microsoft.com/office/drawing/2014/main" id="{5A22F36C-D029-F9F5-7B38-28C7EFD55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556" y="1658938"/>
            <a:ext cx="4138890" cy="519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9844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53104C1-7942-07E6-8A72-EC90E579708A}"/>
              </a:ext>
            </a:extLst>
          </p:cNvPr>
          <p:cNvGrpSpPr/>
          <p:nvPr/>
        </p:nvGrpSpPr>
        <p:grpSpPr>
          <a:xfrm rot="5400000">
            <a:off x="4555104" y="-4570072"/>
            <a:ext cx="809931" cy="9891861"/>
            <a:chOff x="-5892" y="0"/>
            <a:chExt cx="676429" cy="9906000"/>
          </a:xfrm>
        </p:grpSpPr>
        <p:sp>
          <p:nvSpPr>
            <p:cNvPr id="4" name="Rounded Rectangle 26">
              <a:extLst>
                <a:ext uri="{FF2B5EF4-FFF2-40B4-BE49-F238E27FC236}">
                  <a16:creationId xmlns:a16="http://schemas.microsoft.com/office/drawing/2014/main" id="{21FA10C6-2CF7-AF10-B4E6-2A02E0A5CE59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54F7E7D-83E6-C6DB-AAC0-D8B3D8C62059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2F7408E-03FB-D6F6-D39A-83292B34674C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2EB8C63-9A9D-1C29-5148-1D6608C5E9FB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DC170E4-ADF3-6345-E555-2A243EAC1D43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13" name="Rectangle 2">
                  <a:extLst>
                    <a:ext uri="{FF2B5EF4-FFF2-40B4-BE49-F238E27FC236}">
                      <a16:creationId xmlns:a16="http://schemas.microsoft.com/office/drawing/2014/main" id="{3F608E28-7925-145F-C67E-7F2EAD08E924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4" name="Rectangle 2">
                  <a:extLst>
                    <a:ext uri="{FF2B5EF4-FFF2-40B4-BE49-F238E27FC236}">
                      <a16:creationId xmlns:a16="http://schemas.microsoft.com/office/drawing/2014/main" id="{66EEDD29-6FE3-C38E-B2D3-10BB3C789B94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15" name="Rectangle 2">
                  <a:extLst>
                    <a:ext uri="{FF2B5EF4-FFF2-40B4-BE49-F238E27FC236}">
                      <a16:creationId xmlns:a16="http://schemas.microsoft.com/office/drawing/2014/main" id="{19C0EC6D-8D31-40C5-6221-F0686E683567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12" name="Rectangle 2">
                <a:extLst>
                  <a:ext uri="{FF2B5EF4-FFF2-40B4-BE49-F238E27FC236}">
                    <a16:creationId xmlns:a16="http://schemas.microsoft.com/office/drawing/2014/main" id="{5DF85F00-145F-86BB-BA9C-DA75E194959D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8" name="Picture 4" descr="NasbNiroo Co.">
              <a:extLst>
                <a:ext uri="{FF2B5EF4-FFF2-40B4-BE49-F238E27FC236}">
                  <a16:creationId xmlns:a16="http://schemas.microsoft.com/office/drawing/2014/main" id="{47FD7C77-DC8C-DE61-39CD-02A088CABFC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10" descr="MAPNA Group">
              <a:extLst>
                <a:ext uri="{FF2B5EF4-FFF2-40B4-BE49-F238E27FC236}">
                  <a16:creationId xmlns:a16="http://schemas.microsoft.com/office/drawing/2014/main" id="{F48B40EF-4808-44D7-0EE1-ACFFCD59E8F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7F00CA5-3441-001A-ECDC-C93FE50B404C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F2F7639-D1B4-0BAC-04DF-12FE743724DB}"/>
              </a:ext>
            </a:extLst>
          </p:cNvPr>
          <p:cNvGrpSpPr/>
          <p:nvPr/>
        </p:nvGrpSpPr>
        <p:grpSpPr>
          <a:xfrm>
            <a:off x="4953001" y="419101"/>
            <a:ext cx="4289648" cy="1009650"/>
            <a:chOff x="1612101" y="560894"/>
            <a:chExt cx="3466532" cy="471821"/>
          </a:xfrm>
        </p:grpSpPr>
        <p:sp>
          <p:nvSpPr>
            <p:cNvPr id="17" name="Round Same Side Corner Rectangle 52">
              <a:extLst>
                <a:ext uri="{FF2B5EF4-FFF2-40B4-BE49-F238E27FC236}">
                  <a16:creationId xmlns:a16="http://schemas.microsoft.com/office/drawing/2014/main" id="{F5E3D46F-230C-047F-D13C-C11EA11E8EF0}"/>
                </a:ext>
              </a:extLst>
            </p:cNvPr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292AF2A-7CA2-CFC9-4D6F-708C3190B5F5}"/>
                </a:ext>
              </a:extLst>
            </p:cNvPr>
            <p:cNvSpPr/>
            <p:nvPr/>
          </p:nvSpPr>
          <p:spPr>
            <a:xfrm>
              <a:off x="2569394" y="629740"/>
              <a:ext cx="1551962" cy="2924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گالری عکس </a:t>
              </a:r>
            </a:p>
          </p:txBody>
        </p:sp>
      </p:grpSp>
      <p:pic>
        <p:nvPicPr>
          <p:cNvPr id="19" name="Content Placeholder 3">
            <a:extLst>
              <a:ext uri="{FF2B5EF4-FFF2-40B4-BE49-F238E27FC236}">
                <a16:creationId xmlns:a16="http://schemas.microsoft.com/office/drawing/2014/main" id="{E834D5D9-0CC7-48C2-7E56-9FE94F2FF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25550" y="1719263"/>
            <a:ext cx="7963583" cy="508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1471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2878984" y="4545182"/>
            <a:ext cx="4564466" cy="2113446"/>
            <a:chOff x="719725" y="3529727"/>
            <a:chExt cx="5577047" cy="381063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87837" y="3529727"/>
              <a:ext cx="4808935" cy="381063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cxnSp>
          <p:nvCxnSpPr>
            <p:cNvPr id="19" name="Straight Connector 18"/>
            <p:cNvCxnSpPr/>
            <p:nvPr/>
          </p:nvCxnSpPr>
          <p:spPr>
            <a:xfrm flipH="1" flipV="1">
              <a:off x="1924688" y="3839032"/>
              <a:ext cx="774064" cy="214902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06" t="28430"/>
            <a:stretch/>
          </p:blipFill>
          <p:spPr>
            <a:xfrm>
              <a:off x="719725" y="3625978"/>
              <a:ext cx="1204963" cy="1907329"/>
            </a:xfrm>
            <a:prstGeom prst="flowChartAlternateProcess">
              <a:avLst/>
            </a:prstGeom>
            <a:ln w="3175">
              <a:solidFill>
                <a:schemeClr val="bg2">
                  <a:lumMod val="90000"/>
                </a:schemeClr>
              </a:solidFill>
            </a:ln>
          </p:spPr>
        </p:pic>
        <p:cxnSp>
          <p:nvCxnSpPr>
            <p:cNvPr id="18" name="Straight Connector 17"/>
            <p:cNvCxnSpPr>
              <a:endCxn id="16" idx="2"/>
            </p:cNvCxnSpPr>
            <p:nvPr/>
          </p:nvCxnSpPr>
          <p:spPr>
            <a:xfrm flipH="1" flipV="1">
              <a:off x="1322207" y="5533307"/>
              <a:ext cx="1370593" cy="427752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>
            <a:off x="4181932" y="843302"/>
            <a:ext cx="5007213" cy="946297"/>
            <a:chOff x="1612101" y="560894"/>
            <a:chExt cx="3466532" cy="471821"/>
          </a:xfrm>
        </p:grpSpPr>
        <p:sp>
          <p:nvSpPr>
            <p:cNvPr id="53" name="Round Same Side Corner Rectangle 52"/>
            <p:cNvSpPr/>
            <p:nvPr/>
          </p:nvSpPr>
          <p:spPr>
            <a:xfrm flipV="1">
              <a:off x="1612101" y="560894"/>
              <a:ext cx="3466532" cy="471821"/>
            </a:xfrm>
            <a:prstGeom prst="round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>
                <a:solidFill>
                  <a:schemeClr val="bg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708541" y="614045"/>
              <a:ext cx="3217449" cy="3120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a-IR" sz="3467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Siemens Sans Roman"/>
                  <a:cs typeface="B Roya" panose="00000400000000000000" pitchFamily="2" charset="-78"/>
                </a:rPr>
                <a:t>آدرس دفتر شرکت نصب نیرو</a:t>
              </a:r>
            </a:p>
          </p:txBody>
        </p:sp>
      </p:grpSp>
      <p:sp>
        <p:nvSpPr>
          <p:cNvPr id="13" name="Rectangle 12"/>
          <p:cNvSpPr/>
          <p:nvPr/>
        </p:nvSpPr>
        <p:spPr>
          <a:xfrm>
            <a:off x="2747283" y="2374607"/>
            <a:ext cx="5007213" cy="1852558"/>
          </a:xfrm>
          <a:prstGeom prst="rect">
            <a:avLst/>
          </a:prstGeom>
          <a:ln>
            <a:solidFill>
              <a:schemeClr val="tx1"/>
            </a:solidFill>
            <a:prstDash val="solid"/>
          </a:ln>
        </p:spPr>
        <p:txBody>
          <a:bodyPr wrap="square">
            <a:spAutoFit/>
          </a:bodyPr>
          <a:lstStyle/>
          <a:p>
            <a:pPr algn="r" rtl="1">
              <a:spcAft>
                <a:spcPts val="867"/>
              </a:spcAft>
            </a:pPr>
            <a:r>
              <a:rPr lang="fa-IR" sz="2600" b="1" dirty="0">
                <a:solidFill>
                  <a:srgbClr val="C00000"/>
                </a:solidFill>
                <a:latin typeface="Siemens Sans Roman"/>
                <a:cs typeface="B Roya" panose="00000400000000000000" pitchFamily="2" charset="-78"/>
              </a:rPr>
              <a:t> نشانی دفتر مرکزی‌</a:t>
            </a:r>
          </a:p>
          <a:p>
            <a:pPr algn="r" rtl="1"/>
            <a:r>
              <a:rPr lang="fa-IR" sz="2022" dirty="0">
                <a:solidFill>
                  <a:srgbClr val="333333"/>
                </a:solidFill>
                <a:latin typeface="Siemens Sans Roman"/>
                <a:cs typeface="B Roya" panose="00000400000000000000" pitchFamily="2" charset="-78"/>
              </a:rPr>
              <a:t> تهران - بزرگراه کردستان خیابان ۲۷ غربی - پلاک ۴۵</a:t>
            </a:r>
          </a:p>
          <a:p>
            <a:pPr algn="r" rtl="1"/>
            <a:r>
              <a:rPr lang="fa-IR" sz="2022" dirty="0">
                <a:solidFill>
                  <a:srgbClr val="333333"/>
                </a:solidFill>
                <a:latin typeface="Siemens Sans Roman"/>
                <a:cs typeface="B Roya" panose="00000400000000000000" pitchFamily="2" charset="-78"/>
              </a:rPr>
              <a:t>صندوق پستی :                              ۱۴۱۵۵/۶۵۱۴   </a:t>
            </a:r>
            <a:br>
              <a:rPr lang="fa-IR" sz="2022" dirty="0">
                <a:cs typeface="B Roya" panose="00000400000000000000" pitchFamily="2" charset="-78"/>
              </a:rPr>
            </a:br>
            <a:r>
              <a:rPr lang="fa-IR" sz="2022" dirty="0">
                <a:solidFill>
                  <a:srgbClr val="333333"/>
                </a:solidFill>
                <a:latin typeface="Siemens Sans Roman"/>
                <a:cs typeface="B Roya" panose="00000400000000000000" pitchFamily="2" charset="-78"/>
              </a:rPr>
              <a:t>تلفن تماس :                           ۹۸۲۱۹۶۶۶۳1۰0+   </a:t>
            </a:r>
            <a:br>
              <a:rPr lang="fa-IR" sz="2022" dirty="0">
                <a:cs typeface="B Roya" panose="00000400000000000000" pitchFamily="2" charset="-78"/>
              </a:rPr>
            </a:br>
            <a:r>
              <a:rPr lang="fa-IR" sz="2022" dirty="0">
                <a:solidFill>
                  <a:srgbClr val="333333"/>
                </a:solidFill>
                <a:latin typeface="Siemens Sans Roman"/>
                <a:cs typeface="B Roya" panose="00000400000000000000" pitchFamily="2" charset="-78"/>
              </a:rPr>
              <a:t>ایمیل :</a:t>
            </a:r>
            <a:r>
              <a:rPr lang="en-US" sz="2022" dirty="0">
                <a:solidFill>
                  <a:srgbClr val="333333"/>
                </a:solidFill>
                <a:latin typeface="Siemens Sans Roman"/>
                <a:cs typeface="B Roya" panose="00000400000000000000" pitchFamily="2" charset="-78"/>
              </a:rPr>
              <a:t>   </a:t>
            </a:r>
            <a:r>
              <a:rPr lang="en-US" sz="2022" dirty="0">
                <a:solidFill>
                  <a:srgbClr val="333333"/>
                </a:solidFill>
                <a:latin typeface="Siemens Sans Roman"/>
                <a:cs typeface="+mj-cs"/>
              </a:rPr>
              <a:t>info@nasbniroo.com </a:t>
            </a:r>
            <a:r>
              <a:rPr lang="en-US" sz="2022" dirty="0">
                <a:solidFill>
                  <a:srgbClr val="333333"/>
                </a:solidFill>
                <a:latin typeface="Siemens Sans Roman"/>
                <a:cs typeface="B Roya" panose="00000400000000000000" pitchFamily="2" charset="-78"/>
              </a:rPr>
              <a:t>                    </a:t>
            </a:r>
            <a:endParaRPr lang="fa-IR" sz="2022" dirty="0">
              <a:cs typeface="B Roya" panose="00000400000000000000" pitchFamily="2" charset="-78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04F2469-E7EA-47A5-B776-D871DF381C84}"/>
              </a:ext>
            </a:extLst>
          </p:cNvPr>
          <p:cNvGrpSpPr/>
          <p:nvPr/>
        </p:nvGrpSpPr>
        <p:grpSpPr>
          <a:xfrm rot="5400000">
            <a:off x="4528472" y="-4543439"/>
            <a:ext cx="849057" cy="9877720"/>
            <a:chOff x="-5892" y="0"/>
            <a:chExt cx="676429" cy="9906000"/>
          </a:xfrm>
        </p:grpSpPr>
        <p:sp>
          <p:nvSpPr>
            <p:cNvPr id="61" name="Rounded Rectangle 26">
              <a:extLst>
                <a:ext uri="{FF2B5EF4-FFF2-40B4-BE49-F238E27FC236}">
                  <a16:creationId xmlns:a16="http://schemas.microsoft.com/office/drawing/2014/main" id="{25B76320-8AA9-46ED-B9FB-A14C8684D4A6}"/>
                </a:ext>
              </a:extLst>
            </p:cNvPr>
            <p:cNvSpPr/>
            <p:nvPr/>
          </p:nvSpPr>
          <p:spPr>
            <a:xfrm>
              <a:off x="455717" y="6341110"/>
              <a:ext cx="194979" cy="192420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sz="2600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D00836B-3B19-4CB3-8A13-E843DAD02920}"/>
                </a:ext>
              </a:extLst>
            </p:cNvPr>
            <p:cNvSpPr txBox="1"/>
            <p:nvPr/>
          </p:nvSpPr>
          <p:spPr>
            <a:xfrm rot="16200000">
              <a:off x="-331427" y="7159850"/>
              <a:ext cx="1770699" cy="2332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589" dirty="0">
                  <a:solidFill>
                    <a:schemeClr val="bg1">
                      <a:lumMod val="85000"/>
                    </a:schemeClr>
                  </a:solidFill>
                  <a:latin typeface="Arial Narrow" panose="020B0606020202030204" pitchFamily="34" charset="0"/>
                  <a:cs typeface="+mj-cs"/>
                </a:rPr>
                <a:t>Nasb Niroo Co.  Mapna Group</a:t>
              </a:r>
              <a:endParaRPr lang="fa-IR" sz="1589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  <a:cs typeface="+mj-cs"/>
              </a:endParaRP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12C16412-4D22-4274-98B5-31BF5070CFE2}"/>
                </a:ext>
              </a:extLst>
            </p:cNvPr>
            <p:cNvCxnSpPr/>
            <p:nvPr/>
          </p:nvCxnSpPr>
          <p:spPr>
            <a:xfrm>
              <a:off x="-5892" y="9034463"/>
              <a:ext cx="461609" cy="766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6D2BC9CC-4719-47A7-AD51-AB32CA1A7654}"/>
                </a:ext>
              </a:extLst>
            </p:cNvPr>
            <p:cNvGrpSpPr/>
            <p:nvPr/>
          </p:nvGrpSpPr>
          <p:grpSpPr>
            <a:xfrm>
              <a:off x="0" y="0"/>
              <a:ext cx="423020" cy="9906000"/>
              <a:chOff x="0" y="0"/>
              <a:chExt cx="423020" cy="9906000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482B1F29-8175-4E22-BCFB-6B1304EFF3E3}"/>
                  </a:ext>
                </a:extLst>
              </p:cNvPr>
              <p:cNvGrpSpPr/>
              <p:nvPr/>
            </p:nvGrpSpPr>
            <p:grpSpPr>
              <a:xfrm>
                <a:off x="0" y="0"/>
                <a:ext cx="423020" cy="9906000"/>
                <a:chOff x="-371" y="1004888"/>
                <a:chExt cx="231816" cy="3827263"/>
              </a:xfrm>
            </p:grpSpPr>
            <p:sp>
              <p:nvSpPr>
                <p:cNvPr id="71" name="Rectangle 2">
                  <a:extLst>
                    <a:ext uri="{FF2B5EF4-FFF2-40B4-BE49-F238E27FC236}">
                      <a16:creationId xmlns:a16="http://schemas.microsoft.com/office/drawing/2014/main" id="{EA142998-098F-40A8-B363-CDF3EF149558}"/>
                    </a:ext>
                  </a:extLst>
                </p:cNvPr>
                <p:cNvSpPr/>
                <p:nvPr/>
              </p:nvSpPr>
              <p:spPr>
                <a:xfrm>
                  <a:off x="0" y="1004888"/>
                  <a:ext cx="228243" cy="2419763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5" h="4238625">
                      <a:moveTo>
                        <a:pt x="0" y="0"/>
                      </a:moveTo>
                      <a:lnTo>
                        <a:pt x="733425" y="0"/>
                      </a:lnTo>
                      <a:lnTo>
                        <a:pt x="733425" y="4238625"/>
                      </a:lnTo>
                      <a:lnTo>
                        <a:pt x="0" y="37950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72" name="Rectangle 2">
                  <a:extLst>
                    <a:ext uri="{FF2B5EF4-FFF2-40B4-BE49-F238E27FC236}">
                      <a16:creationId xmlns:a16="http://schemas.microsoft.com/office/drawing/2014/main" id="{9DDCA2DF-47D0-4910-B6BF-B6A8DABAE139}"/>
                    </a:ext>
                  </a:extLst>
                </p:cNvPr>
                <p:cNvSpPr/>
                <p:nvPr/>
              </p:nvSpPr>
              <p:spPr>
                <a:xfrm flipH="1" flipV="1">
                  <a:off x="-371" y="3939735"/>
                  <a:ext cx="228969" cy="892416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87056 h 1547183"/>
                    <a:gd name="connsiteX1" fmla="*/ 733425 w 733425"/>
                    <a:gd name="connsiteY1" fmla="*/ 0 h 1547183"/>
                    <a:gd name="connsiteX2" fmla="*/ 733425 w 733425"/>
                    <a:gd name="connsiteY2" fmla="*/ 1547183 h 1547183"/>
                    <a:gd name="connsiteX3" fmla="*/ 0 w 733425"/>
                    <a:gd name="connsiteY3" fmla="*/ 1103564 h 1547183"/>
                    <a:gd name="connsiteX4" fmla="*/ 0 w 733425"/>
                    <a:gd name="connsiteY4" fmla="*/ 87056 h 1547183"/>
                    <a:gd name="connsiteX0" fmla="*/ 0 w 733425"/>
                    <a:gd name="connsiteY0" fmla="*/ 0 h 1460127"/>
                    <a:gd name="connsiteX1" fmla="*/ 733425 w 733425"/>
                    <a:gd name="connsiteY1" fmla="*/ 13241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3425"/>
                    <a:gd name="connsiteY0" fmla="*/ 2806 h 1462933"/>
                    <a:gd name="connsiteX1" fmla="*/ 711061 w 733425"/>
                    <a:gd name="connsiteY1" fmla="*/ 0 h 1462933"/>
                    <a:gd name="connsiteX2" fmla="*/ 733425 w 733425"/>
                    <a:gd name="connsiteY2" fmla="*/ 1462933 h 1462933"/>
                    <a:gd name="connsiteX3" fmla="*/ 0 w 733425"/>
                    <a:gd name="connsiteY3" fmla="*/ 1019314 h 1462933"/>
                    <a:gd name="connsiteX4" fmla="*/ 0 w 733425"/>
                    <a:gd name="connsiteY4" fmla="*/ 2806 h 1462933"/>
                    <a:gd name="connsiteX0" fmla="*/ 0 w 733425"/>
                    <a:gd name="connsiteY0" fmla="*/ 0 h 1460127"/>
                    <a:gd name="connsiteX1" fmla="*/ 722243 w 733425"/>
                    <a:gd name="connsiteY1" fmla="*/ 1206 h 1460127"/>
                    <a:gd name="connsiteX2" fmla="*/ 733425 w 733425"/>
                    <a:gd name="connsiteY2" fmla="*/ 1460127 h 1460127"/>
                    <a:gd name="connsiteX3" fmla="*/ 0 w 733425"/>
                    <a:gd name="connsiteY3" fmla="*/ 1016508 h 1460127"/>
                    <a:gd name="connsiteX4" fmla="*/ 0 w 733425"/>
                    <a:gd name="connsiteY4" fmla="*/ 0 h 1460127"/>
                    <a:gd name="connsiteX0" fmla="*/ 0 w 735758"/>
                    <a:gd name="connsiteY0" fmla="*/ 0 h 1460127"/>
                    <a:gd name="connsiteX1" fmla="*/ 734823 w 735758"/>
                    <a:gd name="connsiteY1" fmla="*/ 1206 h 1460127"/>
                    <a:gd name="connsiteX2" fmla="*/ 733425 w 735758"/>
                    <a:gd name="connsiteY2" fmla="*/ 1460127 h 1460127"/>
                    <a:gd name="connsiteX3" fmla="*/ 0 w 735758"/>
                    <a:gd name="connsiteY3" fmla="*/ 1016508 h 1460127"/>
                    <a:gd name="connsiteX4" fmla="*/ 0 w 735758"/>
                    <a:gd name="connsiteY4" fmla="*/ 0 h 1460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5758" h="1460127">
                      <a:moveTo>
                        <a:pt x="0" y="0"/>
                      </a:moveTo>
                      <a:lnTo>
                        <a:pt x="734823" y="1206"/>
                      </a:lnTo>
                      <a:cubicBezTo>
                        <a:pt x="738550" y="487513"/>
                        <a:pt x="729698" y="973820"/>
                        <a:pt x="733425" y="1460127"/>
                      </a:cubicBezTo>
                      <a:lnTo>
                        <a:pt x="0" y="10165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>
                  <a:solidFill>
                    <a:srgbClr val="7F7F7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/>
                </a:p>
              </p:txBody>
            </p:sp>
            <p:sp>
              <p:nvSpPr>
                <p:cNvPr id="73" name="Rectangle 2">
                  <a:extLst>
                    <a:ext uri="{FF2B5EF4-FFF2-40B4-BE49-F238E27FC236}">
                      <a16:creationId xmlns:a16="http://schemas.microsoft.com/office/drawing/2014/main" id="{B9D47CA6-337D-4255-A9C7-E6F22B31A8F6}"/>
                    </a:ext>
                  </a:extLst>
                </p:cNvPr>
                <p:cNvSpPr/>
                <p:nvPr/>
              </p:nvSpPr>
              <p:spPr>
                <a:xfrm>
                  <a:off x="408" y="3194524"/>
                  <a:ext cx="231037" cy="994782"/>
                </a:xfrm>
                <a:custGeom>
                  <a:avLst/>
                  <a:gdLst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4238625 h 4238625"/>
                    <a:gd name="connsiteX4" fmla="*/ 0 w 733425"/>
                    <a:gd name="connsiteY4" fmla="*/ 0 h 4238625"/>
                    <a:gd name="connsiteX0" fmla="*/ 0 w 733425"/>
                    <a:gd name="connsiteY0" fmla="*/ 0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0 h 4238625"/>
                    <a:gd name="connsiteX0" fmla="*/ 0 w 733425"/>
                    <a:gd name="connsiteY0" fmla="*/ 2674189 h 4238625"/>
                    <a:gd name="connsiteX1" fmla="*/ 733425 w 733425"/>
                    <a:gd name="connsiteY1" fmla="*/ 0 h 4238625"/>
                    <a:gd name="connsiteX2" fmla="*/ 733425 w 733425"/>
                    <a:gd name="connsiteY2" fmla="*/ 4238625 h 4238625"/>
                    <a:gd name="connsiteX3" fmla="*/ 0 w 733425"/>
                    <a:gd name="connsiteY3" fmla="*/ 3795006 h 4238625"/>
                    <a:gd name="connsiteX4" fmla="*/ 0 w 733425"/>
                    <a:gd name="connsiteY4" fmla="*/ 2674189 h 4238625"/>
                    <a:gd name="connsiteX0" fmla="*/ 0 w 733425"/>
                    <a:gd name="connsiteY0" fmla="*/ 0 h 1564436"/>
                    <a:gd name="connsiteX1" fmla="*/ 733425 w 733425"/>
                    <a:gd name="connsiteY1" fmla="*/ 17253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522360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6601 w 733425"/>
                    <a:gd name="connsiteY1" fmla="*/ 440451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13183 w 733425"/>
                    <a:gd name="connsiteY1" fmla="*/ 42107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64436"/>
                    <a:gd name="connsiteX1" fmla="*/ 721570 w 733425"/>
                    <a:gd name="connsiteY1" fmla="*/ 399887 h 1564436"/>
                    <a:gd name="connsiteX2" fmla="*/ 733425 w 733425"/>
                    <a:gd name="connsiteY2" fmla="*/ 1564436 h 1564436"/>
                    <a:gd name="connsiteX3" fmla="*/ 0 w 733425"/>
                    <a:gd name="connsiteY3" fmla="*/ 1120817 h 1564436"/>
                    <a:gd name="connsiteX4" fmla="*/ 0 w 733425"/>
                    <a:gd name="connsiteY4" fmla="*/ 0 h 1564436"/>
                    <a:gd name="connsiteX0" fmla="*/ 0 w 733425"/>
                    <a:gd name="connsiteY0" fmla="*/ 0 h 1575031"/>
                    <a:gd name="connsiteX1" fmla="*/ 721570 w 733425"/>
                    <a:gd name="connsiteY1" fmla="*/ 410482 h 1575031"/>
                    <a:gd name="connsiteX2" fmla="*/ 733425 w 733425"/>
                    <a:gd name="connsiteY2" fmla="*/ 1575031 h 1575031"/>
                    <a:gd name="connsiteX3" fmla="*/ 0 w 733425"/>
                    <a:gd name="connsiteY3" fmla="*/ 1131412 h 1575031"/>
                    <a:gd name="connsiteX4" fmla="*/ 0 w 733425"/>
                    <a:gd name="connsiteY4" fmla="*/ 0 h 1575031"/>
                    <a:gd name="connsiteX0" fmla="*/ 0 w 733425"/>
                    <a:gd name="connsiteY0" fmla="*/ 0 h 1585626"/>
                    <a:gd name="connsiteX1" fmla="*/ 721570 w 733425"/>
                    <a:gd name="connsiteY1" fmla="*/ 421077 h 1585626"/>
                    <a:gd name="connsiteX2" fmla="*/ 733425 w 733425"/>
                    <a:gd name="connsiteY2" fmla="*/ 1585626 h 1585626"/>
                    <a:gd name="connsiteX3" fmla="*/ 0 w 733425"/>
                    <a:gd name="connsiteY3" fmla="*/ 1142007 h 1585626"/>
                    <a:gd name="connsiteX4" fmla="*/ 0 w 733425"/>
                    <a:gd name="connsiteY4" fmla="*/ 0 h 1585626"/>
                    <a:gd name="connsiteX0" fmla="*/ 5591 w 733425"/>
                    <a:gd name="connsiteY0" fmla="*/ 0 h 1614351"/>
                    <a:gd name="connsiteX1" fmla="*/ 721570 w 733425"/>
                    <a:gd name="connsiteY1" fmla="*/ 449802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5591 w 733425"/>
                    <a:gd name="connsiteY0" fmla="*/ 0 h 1614351"/>
                    <a:gd name="connsiteX1" fmla="*/ 727161 w 733425"/>
                    <a:gd name="connsiteY1" fmla="*/ 412870 h 1614351"/>
                    <a:gd name="connsiteX2" fmla="*/ 733425 w 733425"/>
                    <a:gd name="connsiteY2" fmla="*/ 1614351 h 1614351"/>
                    <a:gd name="connsiteX3" fmla="*/ 0 w 733425"/>
                    <a:gd name="connsiteY3" fmla="*/ 1170732 h 1614351"/>
                    <a:gd name="connsiteX4" fmla="*/ 5591 w 733425"/>
                    <a:gd name="connsiteY4" fmla="*/ 0 h 1614351"/>
                    <a:gd name="connsiteX0" fmla="*/ 9784 w 737618"/>
                    <a:gd name="connsiteY0" fmla="*/ 0 h 1614351"/>
                    <a:gd name="connsiteX1" fmla="*/ 731354 w 737618"/>
                    <a:gd name="connsiteY1" fmla="*/ 412870 h 1614351"/>
                    <a:gd name="connsiteX2" fmla="*/ 737618 w 737618"/>
                    <a:gd name="connsiteY2" fmla="*/ 1614351 h 1614351"/>
                    <a:gd name="connsiteX3" fmla="*/ 0 w 737618"/>
                    <a:gd name="connsiteY3" fmla="*/ 1187660 h 1614351"/>
                    <a:gd name="connsiteX4" fmla="*/ 9784 w 737618"/>
                    <a:gd name="connsiteY4" fmla="*/ 0 h 1614351"/>
                    <a:gd name="connsiteX0" fmla="*/ 9784 w 746005"/>
                    <a:gd name="connsiteY0" fmla="*/ 0 h 1635895"/>
                    <a:gd name="connsiteX1" fmla="*/ 731354 w 746005"/>
                    <a:gd name="connsiteY1" fmla="*/ 412870 h 1635895"/>
                    <a:gd name="connsiteX2" fmla="*/ 746005 w 746005"/>
                    <a:gd name="connsiteY2" fmla="*/ 1635895 h 1635895"/>
                    <a:gd name="connsiteX3" fmla="*/ 0 w 746005"/>
                    <a:gd name="connsiteY3" fmla="*/ 1187660 h 1635895"/>
                    <a:gd name="connsiteX4" fmla="*/ 9784 w 746005"/>
                    <a:gd name="connsiteY4" fmla="*/ 0 h 1635895"/>
                    <a:gd name="connsiteX0" fmla="*/ 1323 w 746005"/>
                    <a:gd name="connsiteY0" fmla="*/ 0 h 1637434"/>
                    <a:gd name="connsiteX1" fmla="*/ 731354 w 746005"/>
                    <a:gd name="connsiteY1" fmla="*/ 414409 h 1637434"/>
                    <a:gd name="connsiteX2" fmla="*/ 746005 w 746005"/>
                    <a:gd name="connsiteY2" fmla="*/ 1637434 h 1637434"/>
                    <a:gd name="connsiteX3" fmla="*/ 0 w 746005"/>
                    <a:gd name="connsiteY3" fmla="*/ 1189199 h 1637434"/>
                    <a:gd name="connsiteX4" fmla="*/ 1323 w 746005"/>
                    <a:gd name="connsiteY4" fmla="*/ 0 h 1637434"/>
                    <a:gd name="connsiteX0" fmla="*/ 0 w 753142"/>
                    <a:gd name="connsiteY0" fmla="*/ 0 h 1651283"/>
                    <a:gd name="connsiteX1" fmla="*/ 738491 w 753142"/>
                    <a:gd name="connsiteY1" fmla="*/ 428258 h 1651283"/>
                    <a:gd name="connsiteX2" fmla="*/ 753142 w 753142"/>
                    <a:gd name="connsiteY2" fmla="*/ 1651283 h 1651283"/>
                    <a:gd name="connsiteX3" fmla="*/ 7137 w 753142"/>
                    <a:gd name="connsiteY3" fmla="*/ 1203048 h 1651283"/>
                    <a:gd name="connsiteX4" fmla="*/ 0 w 753142"/>
                    <a:gd name="connsiteY4" fmla="*/ 0 h 1651283"/>
                    <a:gd name="connsiteX0" fmla="*/ 0 w 748912"/>
                    <a:gd name="connsiteY0" fmla="*/ 0 h 1645128"/>
                    <a:gd name="connsiteX1" fmla="*/ 734261 w 748912"/>
                    <a:gd name="connsiteY1" fmla="*/ 422103 h 1645128"/>
                    <a:gd name="connsiteX2" fmla="*/ 748912 w 748912"/>
                    <a:gd name="connsiteY2" fmla="*/ 1645128 h 1645128"/>
                    <a:gd name="connsiteX3" fmla="*/ 2907 w 748912"/>
                    <a:gd name="connsiteY3" fmla="*/ 1196893 h 1645128"/>
                    <a:gd name="connsiteX4" fmla="*/ 0 w 748912"/>
                    <a:gd name="connsiteY4" fmla="*/ 0 h 164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8912" h="1645128">
                      <a:moveTo>
                        <a:pt x="0" y="0"/>
                      </a:moveTo>
                      <a:cubicBezTo>
                        <a:pt x="242200" y="146817"/>
                        <a:pt x="492061" y="275286"/>
                        <a:pt x="734261" y="422103"/>
                      </a:cubicBezTo>
                      <a:cubicBezTo>
                        <a:pt x="736536" y="769462"/>
                        <a:pt x="746637" y="1297769"/>
                        <a:pt x="748912" y="1645128"/>
                      </a:cubicBezTo>
                      <a:lnTo>
                        <a:pt x="2907" y="1196893"/>
                      </a:lnTo>
                      <a:cubicBezTo>
                        <a:pt x="2907" y="816224"/>
                        <a:pt x="0" y="380669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74295" tIns="37148" rIns="74295" bIns="37148" numCol="1" spcCol="0" rtlCol="1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a-IR" sz="1463" dirty="0"/>
                </a:p>
              </p:txBody>
            </p:sp>
          </p:grpSp>
          <p:sp>
            <p:nvSpPr>
              <p:cNvPr id="70" name="Rectangle 2">
                <a:extLst>
                  <a:ext uri="{FF2B5EF4-FFF2-40B4-BE49-F238E27FC236}">
                    <a16:creationId xmlns:a16="http://schemas.microsoft.com/office/drawing/2014/main" id="{08FE19D3-AF70-4131-8803-8617A575CA2F}"/>
                  </a:ext>
                </a:extLst>
              </p:cNvPr>
              <p:cNvSpPr/>
              <p:nvPr/>
            </p:nvSpPr>
            <p:spPr>
              <a:xfrm flipH="1" flipV="1">
                <a:off x="2048" y="9068216"/>
                <a:ext cx="416924" cy="837784"/>
              </a:xfrm>
              <a:custGeom>
                <a:avLst/>
                <a:gdLst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4238625 h 4238625"/>
                  <a:gd name="connsiteX4" fmla="*/ 0 w 733425"/>
                  <a:gd name="connsiteY4" fmla="*/ 0 h 4238625"/>
                  <a:gd name="connsiteX0" fmla="*/ 0 w 733425"/>
                  <a:gd name="connsiteY0" fmla="*/ 0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0 h 4238625"/>
                  <a:gd name="connsiteX0" fmla="*/ 0 w 733425"/>
                  <a:gd name="connsiteY0" fmla="*/ 2674189 h 4238625"/>
                  <a:gd name="connsiteX1" fmla="*/ 733425 w 733425"/>
                  <a:gd name="connsiteY1" fmla="*/ 0 h 4238625"/>
                  <a:gd name="connsiteX2" fmla="*/ 733425 w 733425"/>
                  <a:gd name="connsiteY2" fmla="*/ 4238625 h 4238625"/>
                  <a:gd name="connsiteX3" fmla="*/ 0 w 733425"/>
                  <a:gd name="connsiteY3" fmla="*/ 3795006 h 4238625"/>
                  <a:gd name="connsiteX4" fmla="*/ 0 w 733425"/>
                  <a:gd name="connsiteY4" fmla="*/ 2674189 h 4238625"/>
                  <a:gd name="connsiteX0" fmla="*/ 0 w 733425"/>
                  <a:gd name="connsiteY0" fmla="*/ 0 h 1564436"/>
                  <a:gd name="connsiteX1" fmla="*/ 733425 w 733425"/>
                  <a:gd name="connsiteY1" fmla="*/ 17253 h 1564436"/>
                  <a:gd name="connsiteX2" fmla="*/ 733425 w 733425"/>
                  <a:gd name="connsiteY2" fmla="*/ 1564436 h 1564436"/>
                  <a:gd name="connsiteX3" fmla="*/ 0 w 733425"/>
                  <a:gd name="connsiteY3" fmla="*/ 1120817 h 1564436"/>
                  <a:gd name="connsiteX4" fmla="*/ 0 w 733425"/>
                  <a:gd name="connsiteY4" fmla="*/ 0 h 1564436"/>
                  <a:gd name="connsiteX0" fmla="*/ 0 w 733425"/>
                  <a:gd name="connsiteY0" fmla="*/ 87056 h 1547183"/>
                  <a:gd name="connsiteX1" fmla="*/ 733425 w 733425"/>
                  <a:gd name="connsiteY1" fmla="*/ 0 h 1547183"/>
                  <a:gd name="connsiteX2" fmla="*/ 733425 w 733425"/>
                  <a:gd name="connsiteY2" fmla="*/ 1547183 h 1547183"/>
                  <a:gd name="connsiteX3" fmla="*/ 0 w 733425"/>
                  <a:gd name="connsiteY3" fmla="*/ 1103564 h 1547183"/>
                  <a:gd name="connsiteX4" fmla="*/ 0 w 733425"/>
                  <a:gd name="connsiteY4" fmla="*/ 87056 h 1547183"/>
                  <a:gd name="connsiteX0" fmla="*/ 0 w 733425"/>
                  <a:gd name="connsiteY0" fmla="*/ 0 h 1460127"/>
                  <a:gd name="connsiteX1" fmla="*/ 733425 w 733425"/>
                  <a:gd name="connsiteY1" fmla="*/ 13241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0 w 733425"/>
                  <a:gd name="connsiteY0" fmla="*/ 2806 h 1462933"/>
                  <a:gd name="connsiteX1" fmla="*/ 711061 w 733425"/>
                  <a:gd name="connsiteY1" fmla="*/ 0 h 1462933"/>
                  <a:gd name="connsiteX2" fmla="*/ 733425 w 733425"/>
                  <a:gd name="connsiteY2" fmla="*/ 1462933 h 1462933"/>
                  <a:gd name="connsiteX3" fmla="*/ 0 w 733425"/>
                  <a:gd name="connsiteY3" fmla="*/ 1019314 h 1462933"/>
                  <a:gd name="connsiteX4" fmla="*/ 0 w 733425"/>
                  <a:gd name="connsiteY4" fmla="*/ 2806 h 1462933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0 w 733425"/>
                  <a:gd name="connsiteY3" fmla="*/ 1016508 h 1460127"/>
                  <a:gd name="connsiteX4" fmla="*/ 0 w 733425"/>
                  <a:gd name="connsiteY4" fmla="*/ 0 h 1460127"/>
                  <a:gd name="connsiteX0" fmla="*/ 11182 w 744607"/>
                  <a:gd name="connsiteY0" fmla="*/ 0 h 1460127"/>
                  <a:gd name="connsiteX1" fmla="*/ 733425 w 744607"/>
                  <a:gd name="connsiteY1" fmla="*/ 1206 h 1460127"/>
                  <a:gd name="connsiteX2" fmla="*/ 744607 w 744607"/>
                  <a:gd name="connsiteY2" fmla="*/ 1460127 h 1460127"/>
                  <a:gd name="connsiteX3" fmla="*/ 0 w 744607"/>
                  <a:gd name="connsiteY3" fmla="*/ 689354 h 1460127"/>
                  <a:gd name="connsiteX4" fmla="*/ 11182 w 744607"/>
                  <a:gd name="connsiteY4" fmla="*/ 0 h 1460127"/>
                  <a:gd name="connsiteX0" fmla="*/ 22364 w 755789"/>
                  <a:gd name="connsiteY0" fmla="*/ 0 h 1460127"/>
                  <a:gd name="connsiteX1" fmla="*/ 744607 w 755789"/>
                  <a:gd name="connsiteY1" fmla="*/ 1206 h 1460127"/>
                  <a:gd name="connsiteX2" fmla="*/ 755789 w 755789"/>
                  <a:gd name="connsiteY2" fmla="*/ 1460127 h 1460127"/>
                  <a:gd name="connsiteX3" fmla="*/ 0 w 755789"/>
                  <a:gd name="connsiteY3" fmla="*/ 346621 h 1460127"/>
                  <a:gd name="connsiteX4" fmla="*/ 22364 w 755789"/>
                  <a:gd name="connsiteY4" fmla="*/ 0 h 1460127"/>
                  <a:gd name="connsiteX0" fmla="*/ 0 w 733425"/>
                  <a:gd name="connsiteY0" fmla="*/ 0 h 1460127"/>
                  <a:gd name="connsiteX1" fmla="*/ 722243 w 733425"/>
                  <a:gd name="connsiteY1" fmla="*/ 1206 h 1460127"/>
                  <a:gd name="connsiteX2" fmla="*/ 733425 w 733425"/>
                  <a:gd name="connsiteY2" fmla="*/ 1460127 h 1460127"/>
                  <a:gd name="connsiteX3" fmla="*/ 61500 w 733425"/>
                  <a:gd name="connsiteY3" fmla="*/ 364145 h 1460127"/>
                  <a:gd name="connsiteX4" fmla="*/ 0 w 733425"/>
                  <a:gd name="connsiteY4" fmla="*/ 0 h 1460127"/>
                  <a:gd name="connsiteX0" fmla="*/ 13976 w 747401"/>
                  <a:gd name="connsiteY0" fmla="*/ 0 h 1460127"/>
                  <a:gd name="connsiteX1" fmla="*/ 736219 w 747401"/>
                  <a:gd name="connsiteY1" fmla="*/ 1206 h 1460127"/>
                  <a:gd name="connsiteX2" fmla="*/ 747401 w 747401"/>
                  <a:gd name="connsiteY2" fmla="*/ 1460127 h 1460127"/>
                  <a:gd name="connsiteX3" fmla="*/ 0 w 747401"/>
                  <a:gd name="connsiteY3" fmla="*/ 381672 h 1460127"/>
                  <a:gd name="connsiteX4" fmla="*/ 13976 w 747401"/>
                  <a:gd name="connsiteY4" fmla="*/ 0 h 1460127"/>
                  <a:gd name="connsiteX0" fmla="*/ 0 w 754390"/>
                  <a:gd name="connsiteY0" fmla="*/ 0 h 1460127"/>
                  <a:gd name="connsiteX1" fmla="*/ 743208 w 754390"/>
                  <a:gd name="connsiteY1" fmla="*/ 1206 h 1460127"/>
                  <a:gd name="connsiteX2" fmla="*/ 754390 w 754390"/>
                  <a:gd name="connsiteY2" fmla="*/ 1460127 h 1460127"/>
                  <a:gd name="connsiteX3" fmla="*/ 6989 w 754390"/>
                  <a:gd name="connsiteY3" fmla="*/ 381672 h 1460127"/>
                  <a:gd name="connsiteX4" fmla="*/ 0 w 754390"/>
                  <a:gd name="connsiteY4" fmla="*/ 0 h 1460127"/>
                  <a:gd name="connsiteX0" fmla="*/ 10263 w 764653"/>
                  <a:gd name="connsiteY0" fmla="*/ 0 h 1460127"/>
                  <a:gd name="connsiteX1" fmla="*/ 753471 w 764653"/>
                  <a:gd name="connsiteY1" fmla="*/ 1206 h 1460127"/>
                  <a:gd name="connsiteX2" fmla="*/ 764653 w 764653"/>
                  <a:gd name="connsiteY2" fmla="*/ 1460127 h 1460127"/>
                  <a:gd name="connsiteX3" fmla="*/ 0 w 764653"/>
                  <a:gd name="connsiteY3" fmla="*/ 381672 h 1460127"/>
                  <a:gd name="connsiteX4" fmla="*/ 10263 w 764653"/>
                  <a:gd name="connsiteY4" fmla="*/ 0 h 1460127"/>
                  <a:gd name="connsiteX0" fmla="*/ 0 w 767330"/>
                  <a:gd name="connsiteY0" fmla="*/ 0 h 1465968"/>
                  <a:gd name="connsiteX1" fmla="*/ 756148 w 767330"/>
                  <a:gd name="connsiteY1" fmla="*/ 7047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0460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387513 h 1465968"/>
                  <a:gd name="connsiteX4" fmla="*/ 0 w 767330"/>
                  <a:gd name="connsiteY4" fmla="*/ 0 h 1465968"/>
                  <a:gd name="connsiteX0" fmla="*/ 0 w 767330"/>
                  <a:gd name="connsiteY0" fmla="*/ 0 h 1465968"/>
                  <a:gd name="connsiteX1" fmla="*/ 764772 w 767330"/>
                  <a:gd name="connsiteY1" fmla="*/ 7046 h 1465968"/>
                  <a:gd name="connsiteX2" fmla="*/ 767330 w 767330"/>
                  <a:gd name="connsiteY2" fmla="*/ 1465968 h 1465968"/>
                  <a:gd name="connsiteX3" fmla="*/ 2677 w 767330"/>
                  <a:gd name="connsiteY3" fmla="*/ 255398 h 1465968"/>
                  <a:gd name="connsiteX4" fmla="*/ 0 w 767330"/>
                  <a:gd name="connsiteY4" fmla="*/ 0 h 1465968"/>
                  <a:gd name="connsiteX0" fmla="*/ 1862 w 769192"/>
                  <a:gd name="connsiteY0" fmla="*/ 0 h 1465968"/>
                  <a:gd name="connsiteX1" fmla="*/ 766634 w 769192"/>
                  <a:gd name="connsiteY1" fmla="*/ 7046 h 1465968"/>
                  <a:gd name="connsiteX2" fmla="*/ 769192 w 769192"/>
                  <a:gd name="connsiteY2" fmla="*/ 1465968 h 1465968"/>
                  <a:gd name="connsiteX3" fmla="*/ 146 w 769192"/>
                  <a:gd name="connsiteY3" fmla="*/ 255398 h 1465968"/>
                  <a:gd name="connsiteX4" fmla="*/ 1862 w 769192"/>
                  <a:gd name="connsiteY4" fmla="*/ 0 h 1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192" h="1465968">
                    <a:moveTo>
                      <a:pt x="1862" y="0"/>
                    </a:moveTo>
                    <a:lnTo>
                      <a:pt x="766634" y="7046"/>
                    </a:lnTo>
                    <a:cubicBezTo>
                      <a:pt x="770361" y="493353"/>
                      <a:pt x="765465" y="979661"/>
                      <a:pt x="769192" y="1465968"/>
                    </a:cubicBezTo>
                    <a:lnTo>
                      <a:pt x="146" y="255398"/>
                    </a:lnTo>
                    <a:cubicBezTo>
                      <a:pt x="-746" y="126227"/>
                      <a:pt x="2754" y="129171"/>
                      <a:pt x="1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4295" tIns="37148" rIns="74295" bIns="37148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a-IR" sz="1463"/>
              </a:p>
            </p:txBody>
          </p:sp>
        </p:grpSp>
        <p:pic>
          <p:nvPicPr>
            <p:cNvPr id="66" name="Picture 4" descr="NasbNiroo Co.">
              <a:extLst>
                <a:ext uri="{FF2B5EF4-FFF2-40B4-BE49-F238E27FC236}">
                  <a16:creationId xmlns:a16="http://schemas.microsoft.com/office/drawing/2014/main" id="{ED7127B6-4D75-4C32-86BC-3F74A44849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CrisscrossEtching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78" b="-5978"/>
            <a:stretch/>
          </p:blipFill>
          <p:spPr bwMode="auto">
            <a:xfrm rot="16200000">
              <a:off x="15174" y="765726"/>
              <a:ext cx="367853" cy="272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10" descr="MAPNA Group">
              <a:extLst>
                <a:ext uri="{FF2B5EF4-FFF2-40B4-BE49-F238E27FC236}">
                  <a16:creationId xmlns:a16="http://schemas.microsoft.com/office/drawing/2014/main" id="{BE3CCEE7-C165-4B1F-B805-80635D15C87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87" b="4231"/>
            <a:stretch/>
          </p:blipFill>
          <p:spPr bwMode="auto">
            <a:xfrm rot="16200000">
              <a:off x="-65750" y="226427"/>
              <a:ext cx="529700" cy="346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4F11CA7-6590-4BA4-80A7-7426762876C9}"/>
                </a:ext>
              </a:extLst>
            </p:cNvPr>
            <p:cNvCxnSpPr/>
            <p:nvPr/>
          </p:nvCxnSpPr>
          <p:spPr>
            <a:xfrm flipH="1" flipV="1">
              <a:off x="-5891" y="9034463"/>
              <a:ext cx="444041" cy="73818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09728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2396</TotalTime>
  <Words>2709</Words>
  <Application>Microsoft Office PowerPoint</Application>
  <PresentationFormat>A4 Paper (210x297 mm)</PresentationFormat>
  <Paragraphs>907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61" baseType="lpstr">
      <vt:lpstr>Agency FB</vt:lpstr>
      <vt:lpstr>Arial</vt:lpstr>
      <vt:lpstr>Arial Narrow</vt:lpstr>
      <vt:lpstr>B Arshia</vt:lpstr>
      <vt:lpstr>B Badr</vt:lpstr>
      <vt:lpstr>B Koodak</vt:lpstr>
      <vt:lpstr>B Nazanin</vt:lpstr>
      <vt:lpstr>B Roya</vt:lpstr>
      <vt:lpstr>B Titr</vt:lpstr>
      <vt:lpstr>B Zar</vt:lpstr>
      <vt:lpstr>Calibri</vt:lpstr>
      <vt:lpstr>Calibri Light</vt:lpstr>
      <vt:lpstr>Impact</vt:lpstr>
      <vt:lpstr>Siemens Sans Roman</vt:lpstr>
      <vt:lpstr>Tahoma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Mirzaei, Vahid</dc:creator>
  <cp:lastModifiedBy>Mousa, Samira</cp:lastModifiedBy>
  <cp:revision>170</cp:revision>
  <cp:lastPrinted>2023-12-12T06:18:19Z</cp:lastPrinted>
  <dcterms:created xsi:type="dcterms:W3CDTF">2019-09-03T07:35:51Z</dcterms:created>
  <dcterms:modified xsi:type="dcterms:W3CDTF">2024-10-13T06:41:03Z</dcterms:modified>
</cp:coreProperties>
</file>